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4" r:id="rId6"/>
    <p:sldId id="266" r:id="rId7"/>
    <p:sldId id="261" r:id="rId8"/>
    <p:sldId id="267" r:id="rId9"/>
    <p:sldId id="275" r:id="rId10"/>
    <p:sldId id="269" r:id="rId11"/>
    <p:sldId id="270" r:id="rId12"/>
    <p:sldId id="271" r:id="rId13"/>
    <p:sldId id="274"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121" d="100"/>
          <a:sy n="121" d="100"/>
        </p:scale>
        <p:origin x="19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6E379-A0A9-4AE5-9254-3C521C8EBA9B}" type="datetimeFigureOut">
              <a:rPr lang="en-US" smtClean="0"/>
              <a:pPr/>
              <a:t>3/21/22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F1D6C-9053-49BA-8CD1-BDD29BCB7AF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tx1"/>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6E379-A0A9-4AE5-9254-3C521C8EBA9B}" type="datetimeFigureOut">
              <a:rPr lang="en-US" smtClean="0"/>
              <a:pPr/>
              <a:t>3/21/22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F1D6C-9053-49BA-8CD1-BDD29BCB7A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3.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xfrm>
            <a:off x="0" y="5029200"/>
            <a:ext cx="9144000" cy="685800"/>
          </a:xfrm>
        </p:spPr>
        <p:txBody>
          <a:bodyPr>
            <a:noAutofit/>
          </a:bodyPr>
          <a:lstStyle/>
          <a:p>
            <a:pPr algn="ctr"/>
            <a:r>
              <a:rPr lang="en-US" sz="4400" dirty="0">
                <a:solidFill>
                  <a:schemeClr val="bg1"/>
                </a:solidFill>
                <a:cs typeface="Arial" pitchFamily="34" charset="0"/>
              </a:rPr>
              <a:t>Production Abrasives, Inc.</a:t>
            </a:r>
          </a:p>
        </p:txBody>
      </p:sp>
      <p:pic>
        <p:nvPicPr>
          <p:cNvPr id="8" name="Picture Placeholder 7" descr="Pai line picture.jpg"/>
          <p:cNvPicPr>
            <a:picLocks noGrp="1" noChangeAspect="1"/>
          </p:cNvPicPr>
          <p:nvPr>
            <p:ph type="pic" idx="1"/>
          </p:nvPr>
        </p:nvPicPr>
        <p:blipFill>
          <a:blip r:embed="rId3" cstate="print"/>
          <a:srcRect t="1531" b="316"/>
          <a:stretch>
            <a:fillRect/>
          </a:stretch>
        </p:blipFill>
        <p:spPr>
          <a:xfrm>
            <a:off x="2960370" y="1143000"/>
            <a:ext cx="3223260" cy="3581400"/>
          </a:xfrm>
          <a:prstGeom prst="roundRect">
            <a:avLst>
              <a:gd name="adj" fmla="val 8594"/>
            </a:avLst>
          </a:prstGeom>
          <a:solidFill>
            <a:srgbClr val="FFFFFF">
              <a:shade val="85000"/>
            </a:srgbClr>
          </a:solidFill>
          <a:ln>
            <a:noFill/>
          </a:ln>
          <a:effectLst/>
        </p:spPr>
      </p:pic>
      <p:sp>
        <p:nvSpPr>
          <p:cNvPr id="7" name="Text Placeholder 6"/>
          <p:cNvSpPr>
            <a:spLocks noGrp="1"/>
          </p:cNvSpPr>
          <p:nvPr>
            <p:ph type="body" sz="half" idx="2"/>
          </p:nvPr>
        </p:nvSpPr>
        <p:spPr>
          <a:xfrm>
            <a:off x="0" y="5638800"/>
            <a:ext cx="9144000" cy="533400"/>
          </a:xfrm>
        </p:spPr>
        <p:txBody>
          <a:bodyPr>
            <a:normAutofit/>
          </a:bodyPr>
          <a:lstStyle/>
          <a:p>
            <a:pPr algn="ctr"/>
            <a:r>
              <a:rPr lang="en-US" sz="2800" b="1" dirty="0">
                <a:solidFill>
                  <a:srgbClr val="00B0F0"/>
                </a:solidFill>
              </a:rPr>
              <a:t>Engineering Abrasive Solutions</a:t>
            </a:r>
          </a:p>
          <a:p>
            <a:pPr algn="ctr"/>
            <a:endParaRPr lang="en-US" sz="2800" b="1" dirty="0">
              <a:solidFill>
                <a:srgbClr val="00B0F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50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b="1" dirty="0">
                <a:solidFill>
                  <a:srgbClr val="FF0000"/>
                </a:solidFill>
              </a:rPr>
              <a:t>Discs…</a:t>
            </a:r>
          </a:p>
        </p:txBody>
      </p:sp>
      <p:sp>
        <p:nvSpPr>
          <p:cNvPr id="5" name="TextBox 4"/>
          <p:cNvSpPr txBox="1"/>
          <p:nvPr/>
        </p:nvSpPr>
        <p:spPr>
          <a:xfrm>
            <a:off x="228600" y="3429000"/>
            <a:ext cx="8686800" cy="923330"/>
          </a:xfrm>
          <a:prstGeom prst="rect">
            <a:avLst/>
          </a:prstGeom>
          <a:noFill/>
        </p:spPr>
        <p:txBody>
          <a:bodyPr wrap="square" rtlCol="0">
            <a:spAutoFit/>
          </a:bodyPr>
          <a:lstStyle/>
          <a:p>
            <a:r>
              <a:rPr lang="en-US" dirty="0">
                <a:solidFill>
                  <a:schemeClr val="bg1"/>
                </a:solidFill>
              </a:rPr>
              <a:t>Discs are also a big part of what we do at PAI.  We offer a complete line of discs ranging from products for rapid removal of slag &amp; heavy welds, to paper &amp; film products for final finishing.</a:t>
            </a:r>
          </a:p>
        </p:txBody>
      </p:sp>
      <p:pic>
        <p:nvPicPr>
          <p:cNvPr id="7" name="Picture 6" descr="PAI Catalog 10 25.bmp"/>
          <p:cNvPicPr>
            <a:picLocks noChangeAspect="1"/>
          </p:cNvPicPr>
          <p:nvPr/>
        </p:nvPicPr>
        <p:blipFill>
          <a:blip r:embed="rId2" cstate="print"/>
          <a:stretch>
            <a:fillRect/>
          </a:stretch>
        </p:blipFill>
        <p:spPr>
          <a:xfrm>
            <a:off x="1981200" y="1219200"/>
            <a:ext cx="1752600" cy="1981200"/>
          </a:xfrm>
          <a:prstGeom prst="rect">
            <a:avLst/>
          </a:prstGeom>
        </p:spPr>
      </p:pic>
      <p:pic>
        <p:nvPicPr>
          <p:cNvPr id="14" name="Content Placeholder 13" descr="DSC00418.JPG"/>
          <p:cNvPicPr>
            <a:picLocks noGrp="1" noChangeAspect="1"/>
          </p:cNvPicPr>
          <p:nvPr>
            <p:ph idx="1"/>
          </p:nvPr>
        </p:nvPicPr>
        <p:blipFill>
          <a:blip r:embed="rId3" cstate="print"/>
          <a:srcRect l="3261" t="13043" r="5435" b="4348"/>
          <a:stretch>
            <a:fillRect/>
          </a:stretch>
        </p:blipFill>
        <p:spPr>
          <a:xfrm>
            <a:off x="6934200" y="1676400"/>
            <a:ext cx="1752600" cy="1189264"/>
          </a:xfrm>
        </p:spPr>
      </p:pic>
      <p:sp>
        <p:nvSpPr>
          <p:cNvPr id="10" name="TextBox 9"/>
          <p:cNvSpPr txBox="1"/>
          <p:nvPr/>
        </p:nvSpPr>
        <p:spPr>
          <a:xfrm>
            <a:off x="228600" y="4419601"/>
            <a:ext cx="8763000" cy="2031325"/>
          </a:xfrm>
          <a:prstGeom prst="rect">
            <a:avLst/>
          </a:prstGeom>
          <a:noFill/>
        </p:spPr>
        <p:txBody>
          <a:bodyPr wrap="square" rtlCol="0">
            <a:spAutoFit/>
          </a:bodyPr>
          <a:lstStyle/>
          <a:p>
            <a:pPr>
              <a:buFont typeface="Wingdings" pitchFamily="2" charset="2"/>
              <a:buChar char="§"/>
            </a:pPr>
            <a:r>
              <a:rPr lang="en-US" b="1" dirty="0">
                <a:solidFill>
                  <a:schemeClr val="bg1"/>
                </a:solidFill>
              </a:rPr>
              <a:t>   </a:t>
            </a:r>
            <a:r>
              <a:rPr lang="en-US" b="1" dirty="0">
                <a:solidFill>
                  <a:srgbClr val="FF0000"/>
                </a:solidFill>
              </a:rPr>
              <a:t>Resin Fibre Discs</a:t>
            </a:r>
            <a:r>
              <a:rPr lang="en-US" b="1" dirty="0">
                <a:solidFill>
                  <a:schemeClr val="bg1"/>
                </a:solidFill>
              </a:rPr>
              <a:t> </a:t>
            </a:r>
            <a:r>
              <a:rPr lang="en-US" dirty="0">
                <a:solidFill>
                  <a:schemeClr val="bg1"/>
                </a:solidFill>
              </a:rPr>
              <a:t>– Aluminum Oxide, Zirconium &amp; Ceramic.</a:t>
            </a:r>
          </a:p>
          <a:p>
            <a:pPr>
              <a:buFont typeface="Wingdings" pitchFamily="2" charset="2"/>
              <a:buChar char="§"/>
            </a:pPr>
            <a:r>
              <a:rPr lang="en-US" b="1" dirty="0">
                <a:solidFill>
                  <a:schemeClr val="bg1"/>
                </a:solidFill>
              </a:rPr>
              <a:t>   </a:t>
            </a:r>
            <a:r>
              <a:rPr lang="en-US" b="1" dirty="0">
                <a:solidFill>
                  <a:srgbClr val="FF0000"/>
                </a:solidFill>
              </a:rPr>
              <a:t>Flap Discs </a:t>
            </a:r>
            <a:r>
              <a:rPr lang="en-US" dirty="0">
                <a:solidFill>
                  <a:schemeClr val="bg1"/>
                </a:solidFill>
              </a:rPr>
              <a:t>– Standard &amp; Jumbo, T27 &amp; T29, Zirconium &amp; Ceramic.</a:t>
            </a:r>
          </a:p>
          <a:p>
            <a:pPr>
              <a:buFont typeface="Wingdings" pitchFamily="2" charset="2"/>
              <a:buChar char="§"/>
            </a:pPr>
            <a:r>
              <a:rPr lang="en-US" dirty="0">
                <a:solidFill>
                  <a:schemeClr val="bg1"/>
                </a:solidFill>
              </a:rPr>
              <a:t>   </a:t>
            </a:r>
            <a:r>
              <a:rPr lang="en-US" b="1" dirty="0">
                <a:solidFill>
                  <a:srgbClr val="FF0000"/>
                </a:solidFill>
              </a:rPr>
              <a:t>Proline Quick-Change Discs </a:t>
            </a:r>
            <a:r>
              <a:rPr lang="en-US" dirty="0">
                <a:solidFill>
                  <a:schemeClr val="bg1"/>
                </a:solidFill>
              </a:rPr>
              <a:t>– Type R &amp; S, Aluminum Oxide, Zirconium, &amp; Ceramic.</a:t>
            </a:r>
          </a:p>
          <a:p>
            <a:pPr>
              <a:buFont typeface="Wingdings" pitchFamily="2" charset="2"/>
              <a:buChar char="§"/>
            </a:pPr>
            <a:r>
              <a:rPr lang="en-US" dirty="0">
                <a:solidFill>
                  <a:schemeClr val="bg1"/>
                </a:solidFill>
              </a:rPr>
              <a:t>   </a:t>
            </a:r>
            <a:r>
              <a:rPr lang="en-US" b="1" dirty="0">
                <a:solidFill>
                  <a:srgbClr val="FF0000"/>
                </a:solidFill>
              </a:rPr>
              <a:t>PSA &amp; Prosand (Hook and Loop) Discs</a:t>
            </a:r>
            <a:r>
              <a:rPr lang="en-US" b="1" dirty="0">
                <a:solidFill>
                  <a:schemeClr val="bg1"/>
                </a:solidFill>
              </a:rPr>
              <a:t>  </a:t>
            </a:r>
            <a:r>
              <a:rPr lang="en-US" dirty="0">
                <a:solidFill>
                  <a:schemeClr val="bg1"/>
                </a:solidFill>
              </a:rPr>
              <a:t>- Cloth, Paper &amp; Film.</a:t>
            </a:r>
          </a:p>
          <a:p>
            <a:pPr>
              <a:buFont typeface="Wingdings" pitchFamily="2" charset="2"/>
              <a:buChar char="§"/>
            </a:pPr>
            <a:r>
              <a:rPr lang="en-US" dirty="0">
                <a:solidFill>
                  <a:schemeClr val="bg1"/>
                </a:solidFill>
              </a:rPr>
              <a:t>   </a:t>
            </a:r>
            <a:r>
              <a:rPr lang="en-US" b="1" dirty="0">
                <a:solidFill>
                  <a:srgbClr val="FF0000"/>
                </a:solidFill>
              </a:rPr>
              <a:t>Semi-Flex Discs </a:t>
            </a:r>
            <a:r>
              <a:rPr lang="en-US" dirty="0">
                <a:solidFill>
                  <a:schemeClr val="bg1"/>
                </a:solidFill>
              </a:rPr>
              <a:t>– Very aggressive Silicon Carbide grinding products.</a:t>
            </a:r>
          </a:p>
          <a:p>
            <a:pPr>
              <a:buFont typeface="Wingdings" pitchFamily="2" charset="2"/>
              <a:buChar char="§"/>
            </a:pPr>
            <a:r>
              <a:rPr lang="en-US" dirty="0">
                <a:solidFill>
                  <a:schemeClr val="bg1"/>
                </a:solidFill>
              </a:rPr>
              <a:t>   </a:t>
            </a:r>
            <a:r>
              <a:rPr lang="en-US" b="1" dirty="0">
                <a:solidFill>
                  <a:srgbClr val="FF0000"/>
                </a:solidFill>
              </a:rPr>
              <a:t>Pearl HG Discs </a:t>
            </a:r>
            <a:r>
              <a:rPr lang="en-US" dirty="0">
                <a:solidFill>
                  <a:schemeClr val="bg1"/>
                </a:solidFill>
              </a:rPr>
              <a:t>– Mesh construction for dust-free sanding &amp; finishing.</a:t>
            </a:r>
          </a:p>
          <a:p>
            <a:pPr>
              <a:buFont typeface="Wingdings" pitchFamily="2" charset="2"/>
              <a:buChar char="§"/>
            </a:pPr>
            <a:r>
              <a:rPr lang="en-US" dirty="0">
                <a:solidFill>
                  <a:schemeClr val="bg1"/>
                </a:solidFill>
              </a:rPr>
              <a:t>   </a:t>
            </a:r>
            <a:r>
              <a:rPr lang="en-US" b="1" dirty="0">
                <a:solidFill>
                  <a:srgbClr val="FF0000"/>
                </a:solidFill>
              </a:rPr>
              <a:t>Disc Pads </a:t>
            </a:r>
            <a:r>
              <a:rPr lang="en-US" dirty="0">
                <a:solidFill>
                  <a:schemeClr val="bg1"/>
                </a:solidFill>
              </a:rPr>
              <a:t>– RFD, Quick-Change, PSA and Hook &amp; Loop, Multi-hole for Pearl HG.</a:t>
            </a:r>
          </a:p>
        </p:txBody>
      </p:sp>
      <p:pic>
        <p:nvPicPr>
          <p:cNvPr id="12" name="Picture 11" descr="HG 1.jpg"/>
          <p:cNvPicPr>
            <a:picLocks noChangeAspect="1"/>
          </p:cNvPicPr>
          <p:nvPr/>
        </p:nvPicPr>
        <p:blipFill>
          <a:blip r:embed="rId4" cstate="print">
            <a:lum bright="-20000" contrast="40000"/>
          </a:blip>
          <a:srcRect l="17500" t="6944" r="15000"/>
          <a:stretch>
            <a:fillRect/>
          </a:stretch>
        </p:blipFill>
        <p:spPr>
          <a:xfrm>
            <a:off x="3810000" y="2286000"/>
            <a:ext cx="1219200" cy="1008474"/>
          </a:xfrm>
          <a:prstGeom prst="rect">
            <a:avLst/>
          </a:prstGeom>
        </p:spPr>
      </p:pic>
      <p:pic>
        <p:nvPicPr>
          <p:cNvPr id="18" name="Picture 17" descr="FLAPDISC 2.jpg"/>
          <p:cNvPicPr>
            <a:picLocks noChangeAspect="1"/>
          </p:cNvPicPr>
          <p:nvPr/>
        </p:nvPicPr>
        <p:blipFill>
          <a:blip r:embed="rId5" cstate="print"/>
          <a:srcRect b="5433"/>
          <a:stretch>
            <a:fillRect/>
          </a:stretch>
        </p:blipFill>
        <p:spPr>
          <a:xfrm>
            <a:off x="5105400" y="1219201"/>
            <a:ext cx="1676400" cy="1972235"/>
          </a:xfrm>
          <a:prstGeom prst="rect">
            <a:avLst/>
          </a:prstGeom>
        </p:spPr>
      </p:pic>
      <p:pic>
        <p:nvPicPr>
          <p:cNvPr id="19" name="Picture 18" descr="RFD 1.jpg"/>
          <p:cNvPicPr>
            <a:picLocks noChangeAspect="1"/>
          </p:cNvPicPr>
          <p:nvPr/>
        </p:nvPicPr>
        <p:blipFill>
          <a:blip r:embed="rId6" cstate="print">
            <a:lum bright="-10000"/>
          </a:blip>
          <a:srcRect t="3736" b="6609"/>
          <a:stretch>
            <a:fillRect/>
          </a:stretch>
        </p:blipFill>
        <p:spPr>
          <a:xfrm>
            <a:off x="381000" y="1676401"/>
            <a:ext cx="1447800" cy="1196009"/>
          </a:xfrm>
          <a:prstGeom prst="rect">
            <a:avLst/>
          </a:prstGeom>
        </p:spPr>
      </p:pic>
      <p:pic>
        <p:nvPicPr>
          <p:cNvPr id="21" name="Picture 20" descr="SEMI-FLEX 1.jpg"/>
          <p:cNvPicPr>
            <a:picLocks noChangeAspect="1"/>
          </p:cNvPicPr>
          <p:nvPr/>
        </p:nvPicPr>
        <p:blipFill>
          <a:blip r:embed="rId7" cstate="print">
            <a:lum contrast="20000"/>
          </a:blip>
          <a:srcRect l="5556" t="22222" b="20000"/>
          <a:stretch>
            <a:fillRect/>
          </a:stretch>
        </p:blipFill>
        <p:spPr>
          <a:xfrm>
            <a:off x="3886200" y="1219200"/>
            <a:ext cx="1046285"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25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Surface Conditioning…</a:t>
            </a:r>
          </a:p>
        </p:txBody>
      </p:sp>
      <p:sp>
        <p:nvSpPr>
          <p:cNvPr id="5" name="TextBox 4"/>
          <p:cNvSpPr txBox="1"/>
          <p:nvPr/>
        </p:nvSpPr>
        <p:spPr>
          <a:xfrm>
            <a:off x="228600" y="3200401"/>
            <a:ext cx="8686800" cy="646331"/>
          </a:xfrm>
          <a:prstGeom prst="rect">
            <a:avLst/>
          </a:prstGeom>
          <a:noFill/>
        </p:spPr>
        <p:txBody>
          <a:bodyPr wrap="square" rtlCol="0">
            <a:spAutoFit/>
          </a:bodyPr>
          <a:lstStyle/>
          <a:p>
            <a:r>
              <a:rPr lang="en-US" dirty="0">
                <a:solidFill>
                  <a:schemeClr val="bg1"/>
                </a:solidFill>
              </a:rPr>
              <a:t>From Scrim-backed items for belts &amp; discs, to Nylon products such as hand pads &amp; rolls, we have a full line.  These items are used to clean, blend, deburr &amp; polish.</a:t>
            </a:r>
          </a:p>
        </p:txBody>
      </p:sp>
      <p:sp>
        <p:nvSpPr>
          <p:cNvPr id="10" name="TextBox 9"/>
          <p:cNvSpPr txBox="1"/>
          <p:nvPr/>
        </p:nvSpPr>
        <p:spPr>
          <a:xfrm>
            <a:off x="228600" y="4038600"/>
            <a:ext cx="8610600" cy="2308324"/>
          </a:xfrm>
          <a:prstGeom prst="rect">
            <a:avLst/>
          </a:prstGeom>
          <a:noFill/>
        </p:spPr>
        <p:txBody>
          <a:bodyPr wrap="square" rtlCol="0">
            <a:spAutoFit/>
          </a:bodyPr>
          <a:lstStyle/>
          <a:p>
            <a:r>
              <a:rPr lang="en-US" b="1" dirty="0">
                <a:solidFill>
                  <a:srgbClr val="FF0000"/>
                </a:solidFill>
              </a:rPr>
              <a:t>Surface Conditioning (SCLS, SCXF, SCSB, SCHD)</a:t>
            </a:r>
          </a:p>
          <a:p>
            <a:pPr>
              <a:buFont typeface="Wingdings" pitchFamily="2" charset="2"/>
              <a:buChar char="§"/>
            </a:pPr>
            <a:r>
              <a:rPr lang="en-US" dirty="0">
                <a:solidFill>
                  <a:schemeClr val="bg1"/>
                </a:solidFill>
              </a:rPr>
              <a:t>   Belts (1/4” to  40”)</a:t>
            </a:r>
          </a:p>
          <a:p>
            <a:pPr>
              <a:buFont typeface="Wingdings" pitchFamily="2" charset="2"/>
              <a:buChar char="§"/>
            </a:pPr>
            <a:r>
              <a:rPr lang="en-US" dirty="0">
                <a:solidFill>
                  <a:schemeClr val="bg1"/>
                </a:solidFill>
              </a:rPr>
              <a:t>   Discs</a:t>
            </a:r>
          </a:p>
          <a:p>
            <a:pPr>
              <a:buFont typeface="Wingdings" pitchFamily="2" charset="2"/>
              <a:buChar char="§"/>
            </a:pPr>
            <a:r>
              <a:rPr lang="en-US" dirty="0">
                <a:solidFill>
                  <a:schemeClr val="bg1"/>
                </a:solidFill>
              </a:rPr>
              <a:t>   Quick-Change Discs</a:t>
            </a:r>
          </a:p>
          <a:p>
            <a:r>
              <a:rPr lang="en-US" b="1" dirty="0">
                <a:solidFill>
                  <a:srgbClr val="FF0000"/>
                </a:solidFill>
              </a:rPr>
              <a:t>Nylon (Clean &amp; Finish, Finish &amp; Deburring, XS (High Strength))</a:t>
            </a:r>
          </a:p>
          <a:p>
            <a:pPr>
              <a:buFont typeface="Wingdings" pitchFamily="2" charset="2"/>
              <a:buChar char="§"/>
            </a:pPr>
            <a:r>
              <a:rPr lang="en-US" dirty="0">
                <a:solidFill>
                  <a:schemeClr val="bg1"/>
                </a:solidFill>
              </a:rPr>
              <a:t>   Hand Pads</a:t>
            </a:r>
          </a:p>
          <a:p>
            <a:pPr>
              <a:buFont typeface="Wingdings" pitchFamily="2" charset="2"/>
              <a:buChar char="§"/>
            </a:pPr>
            <a:r>
              <a:rPr lang="en-US" dirty="0">
                <a:solidFill>
                  <a:schemeClr val="bg1"/>
                </a:solidFill>
              </a:rPr>
              <a:t>   Discs</a:t>
            </a:r>
          </a:p>
          <a:p>
            <a:pPr>
              <a:buFont typeface="Wingdings" pitchFamily="2" charset="2"/>
              <a:buChar char="§"/>
            </a:pPr>
            <a:r>
              <a:rPr lang="en-US" dirty="0">
                <a:solidFill>
                  <a:schemeClr val="bg1"/>
                </a:solidFill>
              </a:rPr>
              <a:t>   Rolls</a:t>
            </a:r>
          </a:p>
        </p:txBody>
      </p:sp>
      <p:pic>
        <p:nvPicPr>
          <p:cNvPr id="12" name="Picture 11" descr="C:\Users\robb\AppData\Local\Microsoft\Windows\Temporary Internet Files\Content.Outlook\NVAKD5AS\pai_bro02in (2).jpg"/>
          <p:cNvPicPr/>
          <p:nvPr/>
        </p:nvPicPr>
        <p:blipFill>
          <a:blip r:embed="rId2" cstate="print"/>
          <a:srcRect l="20445" t="55170" r="71589" b="32526"/>
          <a:stretch>
            <a:fillRect/>
          </a:stretch>
        </p:blipFill>
        <p:spPr bwMode="auto">
          <a:xfrm>
            <a:off x="3505200" y="1371600"/>
            <a:ext cx="1905000" cy="1524000"/>
          </a:xfrm>
          <a:prstGeom prst="rect">
            <a:avLst/>
          </a:prstGeom>
          <a:noFill/>
          <a:ln w="9525">
            <a:noFill/>
            <a:miter lim="800000"/>
            <a:headEnd/>
            <a:tailEnd/>
          </a:ln>
        </p:spPr>
      </p:pic>
      <p:sp>
        <p:nvSpPr>
          <p:cNvPr id="13" name="Content Placeholder 12"/>
          <p:cNvSpPr>
            <a:spLocks noGrp="1"/>
          </p:cNvSpPr>
          <p:nvPr>
            <p:ph idx="1"/>
          </p:nvPr>
        </p:nvSpPr>
        <p:spPr>
          <a:xfrm>
            <a:off x="457200" y="6553200"/>
            <a:ext cx="8229600" cy="304800"/>
          </a:xfrm>
        </p:spPr>
        <p:txBody>
          <a:bodyPr>
            <a:normAutofit fontScale="47500" lnSpcReduction="20000"/>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25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Sheets &amp; Rolls…</a:t>
            </a:r>
          </a:p>
        </p:txBody>
      </p:sp>
      <p:sp>
        <p:nvSpPr>
          <p:cNvPr id="5" name="TextBox 4"/>
          <p:cNvSpPr txBox="1"/>
          <p:nvPr/>
        </p:nvSpPr>
        <p:spPr>
          <a:xfrm>
            <a:off x="228600" y="3276601"/>
            <a:ext cx="8686800" cy="923330"/>
          </a:xfrm>
          <a:prstGeom prst="rect">
            <a:avLst/>
          </a:prstGeom>
          <a:noFill/>
        </p:spPr>
        <p:txBody>
          <a:bodyPr wrap="square" rtlCol="0">
            <a:spAutoFit/>
          </a:bodyPr>
          <a:lstStyle/>
          <a:p>
            <a:r>
              <a:rPr lang="en-US" dirty="0">
                <a:solidFill>
                  <a:schemeClr val="bg1"/>
                </a:solidFill>
              </a:rPr>
              <a:t>PAI offers a complete line of sheet &amp; roll products for production applications.  This can include roughing, finishing and light deburring of wood, metal, glass, fiberglass, and for general maintenance applications.</a:t>
            </a:r>
          </a:p>
        </p:txBody>
      </p:sp>
      <p:sp>
        <p:nvSpPr>
          <p:cNvPr id="10" name="TextBox 9"/>
          <p:cNvSpPr txBox="1"/>
          <p:nvPr/>
        </p:nvSpPr>
        <p:spPr>
          <a:xfrm>
            <a:off x="228600" y="4191001"/>
            <a:ext cx="8610600" cy="2308324"/>
          </a:xfrm>
          <a:prstGeom prst="rect">
            <a:avLst/>
          </a:prstGeom>
          <a:noFill/>
        </p:spPr>
        <p:txBody>
          <a:bodyPr wrap="square" rtlCol="0">
            <a:spAutoFit/>
          </a:bodyPr>
          <a:lstStyle/>
          <a:p>
            <a:r>
              <a:rPr lang="en-US" b="1" dirty="0">
                <a:solidFill>
                  <a:srgbClr val="FF0000"/>
                </a:solidFill>
              </a:rPr>
              <a:t>Sheets</a:t>
            </a:r>
          </a:p>
          <a:p>
            <a:pPr>
              <a:buFont typeface="Wingdings" pitchFamily="2" charset="2"/>
              <a:buChar char="§"/>
            </a:pPr>
            <a:r>
              <a:rPr lang="en-US" dirty="0">
                <a:solidFill>
                  <a:schemeClr val="bg1"/>
                </a:solidFill>
              </a:rPr>
              <a:t>   Paper - 9 x 11 and Cut Sheets in Alo , Silicon Carbide, Stearated &amp; Waterproof.</a:t>
            </a:r>
          </a:p>
          <a:p>
            <a:pPr>
              <a:buFont typeface="Wingdings" pitchFamily="2" charset="2"/>
              <a:buChar char="§"/>
            </a:pPr>
            <a:r>
              <a:rPr lang="en-US" dirty="0">
                <a:solidFill>
                  <a:schemeClr val="bg1"/>
                </a:solidFill>
              </a:rPr>
              <a:t>   Cloth – 9 x 11 and Cut Sheets in Alo.</a:t>
            </a:r>
          </a:p>
          <a:p>
            <a:pPr>
              <a:buFont typeface="Wingdings" pitchFamily="2" charset="2"/>
              <a:buChar char="§"/>
            </a:pPr>
            <a:r>
              <a:rPr lang="en-US" dirty="0">
                <a:solidFill>
                  <a:schemeClr val="bg1"/>
                </a:solidFill>
              </a:rPr>
              <a:t>   Sand screen</a:t>
            </a:r>
          </a:p>
          <a:p>
            <a:r>
              <a:rPr lang="en-US" b="1" dirty="0">
                <a:solidFill>
                  <a:srgbClr val="FF0000"/>
                </a:solidFill>
              </a:rPr>
              <a:t>Rolls</a:t>
            </a:r>
          </a:p>
          <a:p>
            <a:pPr>
              <a:buFont typeface="Wingdings" pitchFamily="2" charset="2"/>
              <a:buChar char="§"/>
            </a:pPr>
            <a:r>
              <a:rPr lang="en-US" dirty="0">
                <a:solidFill>
                  <a:schemeClr val="bg1"/>
                </a:solidFill>
              </a:rPr>
              <a:t>   Paper – Plain &amp; PSA rolls &amp; Re-Fill rolls.</a:t>
            </a:r>
          </a:p>
          <a:p>
            <a:pPr>
              <a:buFont typeface="Wingdings" pitchFamily="2" charset="2"/>
              <a:buChar char="§"/>
            </a:pPr>
            <a:r>
              <a:rPr lang="en-US" dirty="0">
                <a:solidFill>
                  <a:schemeClr val="bg1"/>
                </a:solidFill>
              </a:rPr>
              <a:t>   Cloth – Shop Rolls &amp; Production Rolls</a:t>
            </a:r>
          </a:p>
          <a:p>
            <a:pPr>
              <a:buFont typeface="Wingdings" pitchFamily="2" charset="2"/>
              <a:buChar char="§"/>
            </a:pPr>
            <a:r>
              <a:rPr lang="en-US" dirty="0">
                <a:solidFill>
                  <a:schemeClr val="bg1"/>
                </a:solidFill>
              </a:rPr>
              <a:t>   Sand screen</a:t>
            </a:r>
          </a:p>
        </p:txBody>
      </p:sp>
      <p:pic>
        <p:nvPicPr>
          <p:cNvPr id="8" name="Content Placeholder 7" descr="Shts_rls.jpg"/>
          <p:cNvPicPr>
            <a:picLocks noGrp="1" noChangeAspect="1"/>
          </p:cNvPicPr>
          <p:nvPr>
            <p:ph idx="1"/>
          </p:nvPr>
        </p:nvPicPr>
        <p:blipFill>
          <a:blip r:embed="rId2" cstate="print"/>
          <a:srcRect l="4542" t="13469" r="2017" b="15819"/>
          <a:stretch>
            <a:fillRect/>
          </a:stretch>
        </p:blipFill>
        <p:spPr>
          <a:xfrm>
            <a:off x="3581400" y="1219200"/>
            <a:ext cx="1678214" cy="1905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2500"/>
                            </p:stCondLst>
                            <p:childTnLst>
                              <p:par>
                                <p:cTn id="9" presetID="2" presetClass="entr" presetSubtype="4"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838200"/>
          </a:xfrm>
        </p:spPr>
        <p:txBody>
          <a:bodyPr anchor="ctr">
            <a:noAutofit/>
          </a:bodyPr>
          <a:lstStyle/>
          <a:p>
            <a:r>
              <a:rPr lang="en-US" sz="4000" b="1" dirty="0">
                <a:solidFill>
                  <a:srgbClr val="FF0000"/>
                </a:solidFill>
                <a:latin typeface="+mn-lt"/>
                <a:cs typeface="Arial" pitchFamily="34" charset="0"/>
              </a:rPr>
              <a:t>What we can do for you…</a:t>
            </a:r>
          </a:p>
        </p:txBody>
      </p:sp>
      <p:sp>
        <p:nvSpPr>
          <p:cNvPr id="3" name="Subtitle 2"/>
          <p:cNvSpPr>
            <a:spLocks noGrp="1"/>
          </p:cNvSpPr>
          <p:nvPr>
            <p:ph type="subTitle" idx="1"/>
          </p:nvPr>
        </p:nvSpPr>
        <p:spPr>
          <a:xfrm>
            <a:off x="228600" y="2590800"/>
            <a:ext cx="8915400" cy="2514600"/>
          </a:xfrm>
        </p:spPr>
        <p:txBody>
          <a:bodyPr>
            <a:noAutofit/>
          </a:bodyPr>
          <a:lstStyle/>
          <a:p>
            <a:pPr algn="l">
              <a:spcBef>
                <a:spcPts val="0"/>
              </a:spcBef>
              <a:buFont typeface="Wingdings" pitchFamily="2" charset="2"/>
              <a:buChar char="ü"/>
            </a:pPr>
            <a:r>
              <a:rPr lang="en-US" sz="1800" b="1" dirty="0">
                <a:solidFill>
                  <a:schemeClr val="bg1"/>
                </a:solidFill>
                <a:cs typeface="Arial" pitchFamily="34" charset="0"/>
              </a:rPr>
              <a:t>   </a:t>
            </a:r>
            <a:r>
              <a:rPr lang="en-US" sz="2000" b="1" dirty="0">
                <a:solidFill>
                  <a:schemeClr val="bg1"/>
                </a:solidFill>
                <a:cs typeface="Arial" pitchFamily="34" charset="0"/>
              </a:rPr>
              <a:t>Quick access to the best abrasive technicians.</a:t>
            </a:r>
          </a:p>
          <a:p>
            <a:pPr algn="l">
              <a:spcBef>
                <a:spcPts val="0"/>
              </a:spcBef>
              <a:buFont typeface="Wingdings" pitchFamily="2" charset="2"/>
              <a:buChar char="ü"/>
            </a:pPr>
            <a:r>
              <a:rPr lang="en-US" sz="2000" b="1" dirty="0">
                <a:solidFill>
                  <a:schemeClr val="bg1"/>
                </a:solidFill>
                <a:cs typeface="Arial" pitchFamily="34" charset="0"/>
              </a:rPr>
              <a:t>   Supply quality, repetitive products that win tests.</a:t>
            </a:r>
          </a:p>
          <a:p>
            <a:pPr algn="l">
              <a:spcBef>
                <a:spcPts val="0"/>
              </a:spcBef>
              <a:buFont typeface="Wingdings" pitchFamily="2" charset="2"/>
              <a:buChar char="ü"/>
            </a:pPr>
            <a:r>
              <a:rPr lang="en-US" sz="2000" b="1" dirty="0">
                <a:solidFill>
                  <a:schemeClr val="bg1"/>
                </a:solidFill>
                <a:cs typeface="Arial" pitchFamily="34" charset="0"/>
              </a:rPr>
              <a:t>   Provide fast service and JIT deliveries.</a:t>
            </a:r>
          </a:p>
          <a:p>
            <a:pPr algn="l">
              <a:spcBef>
                <a:spcPts val="0"/>
              </a:spcBef>
              <a:buFont typeface="Wingdings" pitchFamily="2" charset="2"/>
              <a:buChar char="ü"/>
            </a:pPr>
            <a:r>
              <a:rPr lang="en-US" sz="2000" b="1" dirty="0">
                <a:solidFill>
                  <a:schemeClr val="bg1"/>
                </a:solidFill>
                <a:cs typeface="Arial" pitchFamily="34" charset="0"/>
              </a:rPr>
              <a:t>   Increase you margins.</a:t>
            </a:r>
          </a:p>
          <a:p>
            <a:pPr algn="l">
              <a:spcBef>
                <a:spcPts val="0"/>
              </a:spcBef>
              <a:buFont typeface="Wingdings" pitchFamily="2" charset="2"/>
              <a:buChar char="ü"/>
            </a:pPr>
            <a:r>
              <a:rPr lang="en-US" sz="2000" b="1" dirty="0">
                <a:solidFill>
                  <a:schemeClr val="bg1"/>
                </a:solidFill>
                <a:cs typeface="Arial" pitchFamily="34" charset="0"/>
              </a:rPr>
              <a:t>   Provide Protection where you have earned your business.</a:t>
            </a:r>
          </a:p>
          <a:p>
            <a:pPr algn="l">
              <a:spcBef>
                <a:spcPts val="0"/>
              </a:spcBef>
              <a:buFont typeface="Wingdings" pitchFamily="2" charset="2"/>
              <a:buChar char="ü"/>
            </a:pPr>
            <a:r>
              <a:rPr lang="en-US" sz="2000" b="1" dirty="0">
                <a:solidFill>
                  <a:schemeClr val="bg1"/>
                </a:solidFill>
                <a:cs typeface="Arial" pitchFamily="34" charset="0"/>
              </a:rPr>
              <a:t>   Knowledgeable, hard-working Sales Reps.</a:t>
            </a:r>
          </a:p>
          <a:p>
            <a:pPr algn="l">
              <a:spcBef>
                <a:spcPts val="0"/>
              </a:spcBef>
              <a:buFont typeface="Wingdings" pitchFamily="2" charset="2"/>
              <a:buChar char="ü"/>
            </a:pPr>
            <a:r>
              <a:rPr lang="en-US" sz="2000" b="1" dirty="0">
                <a:solidFill>
                  <a:schemeClr val="bg1"/>
                </a:solidFill>
                <a:cs typeface="Arial" pitchFamily="34" charset="0"/>
              </a:rPr>
              <a:t>   Fast answers from our Customer Service personnel.</a:t>
            </a:r>
          </a:p>
          <a:p>
            <a:pPr>
              <a:lnSpc>
                <a:spcPct val="150000"/>
              </a:lnSpc>
              <a:spcBef>
                <a:spcPts val="0"/>
              </a:spcBef>
            </a:pPr>
            <a:endParaRPr lang="en-US" sz="1800" b="1" dirty="0">
              <a:solidFill>
                <a:schemeClr val="bg1"/>
              </a:solidFill>
              <a:latin typeface="Arial" pitchFamily="34" charset="0"/>
              <a:cs typeface="Arial" pitchFamily="34" charset="0"/>
            </a:endParaRPr>
          </a:p>
          <a:p>
            <a:pPr>
              <a:lnSpc>
                <a:spcPct val="150000"/>
              </a:lnSpc>
              <a:spcBef>
                <a:spcPts val="0"/>
              </a:spcBef>
            </a:pPr>
            <a:endParaRPr lang="en-US" sz="1800" b="1" dirty="0">
              <a:solidFill>
                <a:schemeClr val="bg1"/>
              </a:solidFill>
              <a:latin typeface="Arial" pitchFamily="34" charset="0"/>
              <a:cs typeface="Arial" pitchFamily="34" charset="0"/>
            </a:endParaRPr>
          </a:p>
        </p:txBody>
      </p:sp>
      <p:sp>
        <p:nvSpPr>
          <p:cNvPr id="5" name="TextBox 4"/>
          <p:cNvSpPr txBox="1"/>
          <p:nvPr/>
        </p:nvSpPr>
        <p:spPr>
          <a:xfrm>
            <a:off x="0" y="5105400"/>
            <a:ext cx="9144000" cy="461665"/>
          </a:xfrm>
          <a:prstGeom prst="rect">
            <a:avLst/>
          </a:prstGeom>
          <a:noFill/>
        </p:spPr>
        <p:txBody>
          <a:bodyPr wrap="square" rtlCol="0">
            <a:spAutoFit/>
          </a:bodyPr>
          <a:lstStyle/>
          <a:p>
            <a:pPr algn="ctr"/>
            <a:r>
              <a:rPr lang="en-US" sz="2400" b="1" dirty="0">
                <a:solidFill>
                  <a:srgbClr val="FF0000"/>
                </a:solidFill>
                <a:cs typeface="Arial" pitchFamily="34" charset="0"/>
              </a:rPr>
              <a:t>Call us today to find out more.</a:t>
            </a:r>
          </a:p>
        </p:txBody>
      </p:sp>
      <p:pic>
        <p:nvPicPr>
          <p:cNvPr id="8" name="Picture 7" descr="pai logo.jpg"/>
          <p:cNvPicPr>
            <a:picLocks noChangeAspect="1"/>
          </p:cNvPicPr>
          <p:nvPr/>
        </p:nvPicPr>
        <p:blipFill>
          <a:blip r:embed="rId2" cstate="print"/>
          <a:srcRect r="60377"/>
          <a:stretch>
            <a:fillRect/>
          </a:stretch>
        </p:blipFill>
        <p:spPr>
          <a:xfrm>
            <a:off x="3771900" y="457200"/>
            <a:ext cx="1600200" cy="990600"/>
          </a:xfrm>
          <a:prstGeom prst="roundRect">
            <a:avLst>
              <a:gd name="adj" fmla="val 12436"/>
            </a:avLst>
          </a:prstGeom>
          <a:solidFill>
            <a:srgbClr val="FFFFFF">
              <a:shade val="85000"/>
            </a:srgbClr>
          </a:solidFill>
          <a:ln>
            <a:noFill/>
          </a:ln>
          <a:effectLst>
            <a:outerShdw blurRad="50800" dist="38100" dir="5400000" algn="t" rotWithShape="0">
              <a:prstClr val="black">
                <a:alpha val="40000"/>
              </a:prstClr>
            </a:outerShdw>
          </a:effectLst>
          <a:scene3d>
            <a:camera prst="obliqueTopRight"/>
            <a:lightRig rig="threePt" dir="t"/>
          </a:scene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4500"/>
                            </p:stCondLst>
                            <p:childTnLst>
                              <p:par>
                                <p:cTn id="14" presetID="10" presetClass="entr" presetSubtype="0" fill="hold" grpId="0" nodeType="afterEffect">
                                  <p:stCondLst>
                                    <p:cond delay="3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3.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xfrm>
            <a:off x="0" y="3429000"/>
            <a:ext cx="9144000" cy="2667000"/>
          </a:xfrm>
        </p:spPr>
        <p:txBody>
          <a:bodyPr>
            <a:normAutofit fontScale="90000"/>
          </a:bodyPr>
          <a:lstStyle/>
          <a:p>
            <a:pPr algn="ctr"/>
            <a:r>
              <a:rPr lang="en-US" sz="4000" dirty="0">
                <a:solidFill>
                  <a:schemeClr val="bg1"/>
                </a:solidFill>
                <a:latin typeface="+mn-lt"/>
                <a:cs typeface="Arial" pitchFamily="34" charset="0"/>
              </a:rPr>
              <a:t>Production Abrasives, Inc.</a:t>
            </a:r>
            <a:br>
              <a:rPr lang="en-US" sz="4000" dirty="0">
                <a:solidFill>
                  <a:schemeClr val="bg1"/>
                </a:solidFill>
                <a:latin typeface="+mn-lt"/>
                <a:cs typeface="Arial" pitchFamily="34" charset="0"/>
              </a:rPr>
            </a:br>
            <a:r>
              <a:rPr lang="en-US" dirty="0">
                <a:solidFill>
                  <a:srgbClr val="00B0F0"/>
                </a:solidFill>
                <a:latin typeface="+mn-lt"/>
                <a:cs typeface="Arial" pitchFamily="34" charset="0"/>
              </a:rPr>
              <a:t>46 Sheesley Way</a:t>
            </a:r>
            <a:br>
              <a:rPr lang="en-US" dirty="0">
                <a:solidFill>
                  <a:srgbClr val="00B0F0"/>
                </a:solidFill>
                <a:latin typeface="+mn-lt"/>
                <a:cs typeface="Arial" pitchFamily="34" charset="0"/>
              </a:rPr>
            </a:br>
            <a:r>
              <a:rPr lang="en-US" dirty="0">
                <a:solidFill>
                  <a:srgbClr val="00B0F0"/>
                </a:solidFill>
                <a:latin typeface="+mn-lt"/>
                <a:cs typeface="Arial" pitchFamily="34" charset="0"/>
              </a:rPr>
              <a:t>Hamilton, Pa. 15744</a:t>
            </a:r>
            <a:br>
              <a:rPr lang="en-US" dirty="0">
                <a:solidFill>
                  <a:srgbClr val="00B0F0"/>
                </a:solidFill>
                <a:latin typeface="+mn-lt"/>
                <a:cs typeface="Arial" pitchFamily="34" charset="0"/>
              </a:rPr>
            </a:br>
            <a:r>
              <a:rPr lang="en-US" dirty="0">
                <a:solidFill>
                  <a:srgbClr val="00B0F0"/>
                </a:solidFill>
                <a:latin typeface="+mn-lt"/>
                <a:cs typeface="Arial" pitchFamily="34" charset="0"/>
              </a:rPr>
              <a:t>800-784-6572</a:t>
            </a:r>
            <a:br>
              <a:rPr lang="en-US" dirty="0">
                <a:solidFill>
                  <a:srgbClr val="00B0F0"/>
                </a:solidFill>
                <a:latin typeface="+mn-lt"/>
                <a:cs typeface="Arial" pitchFamily="34" charset="0"/>
              </a:rPr>
            </a:br>
            <a:r>
              <a:rPr lang="en-US" dirty="0">
                <a:solidFill>
                  <a:srgbClr val="00B0F0"/>
                </a:solidFill>
                <a:latin typeface="+mn-lt"/>
                <a:cs typeface="Arial" pitchFamily="34" charset="0"/>
              </a:rPr>
              <a:t>www.productionabrasives.com</a:t>
            </a:r>
            <a:br>
              <a:rPr lang="en-US" dirty="0">
                <a:solidFill>
                  <a:srgbClr val="00B0F0"/>
                </a:solidFill>
                <a:latin typeface="+mn-lt"/>
                <a:cs typeface="Arial" pitchFamily="34" charset="0"/>
              </a:rPr>
            </a:br>
            <a:r>
              <a:rPr lang="en-US" dirty="0">
                <a:solidFill>
                  <a:srgbClr val="00B0F0"/>
                </a:solidFill>
                <a:latin typeface="+mn-lt"/>
                <a:cs typeface="Arial" pitchFamily="34" charset="0"/>
              </a:rPr>
              <a:t>info@productionabrasives.com</a:t>
            </a:r>
            <a:br>
              <a:rPr lang="en-US" dirty="0">
                <a:solidFill>
                  <a:srgbClr val="00B0F0"/>
                </a:solidFill>
                <a:latin typeface="+mn-lt"/>
                <a:cs typeface="Arial" pitchFamily="34" charset="0"/>
              </a:rPr>
            </a:br>
            <a:br>
              <a:rPr lang="en-US" dirty="0">
                <a:solidFill>
                  <a:schemeClr val="bg1"/>
                </a:solidFill>
                <a:latin typeface="Arial" pitchFamily="34" charset="0"/>
                <a:cs typeface="Arial" pitchFamily="34" charset="0"/>
              </a:rPr>
            </a:br>
            <a:endParaRPr lang="en-US" dirty="0">
              <a:solidFill>
                <a:schemeClr val="bg1"/>
              </a:solidFill>
              <a:latin typeface="Arial" pitchFamily="34" charset="0"/>
              <a:cs typeface="Arial" pitchFamily="34" charset="0"/>
            </a:endParaRPr>
          </a:p>
        </p:txBody>
      </p:sp>
      <p:pic>
        <p:nvPicPr>
          <p:cNvPr id="8" name="Picture Placeholder 7" descr="Pai line picture.jpg"/>
          <p:cNvPicPr>
            <a:picLocks noGrp="1" noChangeAspect="1"/>
          </p:cNvPicPr>
          <p:nvPr>
            <p:ph type="pic" idx="1"/>
          </p:nvPr>
        </p:nvPicPr>
        <p:blipFill>
          <a:blip r:embed="rId3" cstate="print"/>
          <a:srcRect t="1531" b="316"/>
          <a:stretch>
            <a:fillRect/>
          </a:stretch>
        </p:blipFill>
        <p:spPr>
          <a:xfrm>
            <a:off x="3505200" y="914400"/>
            <a:ext cx="2125980" cy="2362200"/>
          </a:xfrm>
          <a:prstGeom prst="roundRect">
            <a:avLst>
              <a:gd name="adj" fmla="val 8594"/>
            </a:avLst>
          </a:prstGeom>
          <a:solidFill>
            <a:srgbClr val="FFFFFF">
              <a:shade val="85000"/>
            </a:srgbClr>
          </a:solidFill>
          <a:ln>
            <a:noFill/>
          </a:ln>
          <a:effectLst/>
        </p:spPr>
      </p:pic>
      <p:sp>
        <p:nvSpPr>
          <p:cNvPr id="7" name="Text Placeholder 6"/>
          <p:cNvSpPr>
            <a:spLocks noGrp="1"/>
          </p:cNvSpPr>
          <p:nvPr>
            <p:ph type="body" sz="half" idx="2"/>
          </p:nvPr>
        </p:nvSpPr>
        <p:spPr>
          <a:xfrm>
            <a:off x="0" y="5943600"/>
            <a:ext cx="9144000" cy="228600"/>
          </a:xfrm>
        </p:spPr>
        <p:txBody>
          <a:bodyPr>
            <a:normAutofit fontScale="40000" lnSpcReduction="20000"/>
          </a:bodyPr>
          <a:lstStyle/>
          <a:p>
            <a:pPr algn="ctr"/>
            <a:endParaRPr lang="en-US" sz="2800" b="1" dirty="0">
              <a:solidFill>
                <a:srgbClr val="00B0F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nodePh="1">
                                  <p:stCondLst>
                                    <p:cond delay="0"/>
                                  </p:stCondLst>
                                  <p:endCondLst>
                                    <p:cond evt="begin" delay="0">
                                      <p:tn val="9"/>
                                    </p:cond>
                                  </p:end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8839200" cy="762000"/>
          </a:xfrm>
        </p:spPr>
        <p:txBody>
          <a:bodyPr anchor="ctr">
            <a:noAutofit/>
          </a:bodyPr>
          <a:lstStyle/>
          <a:p>
            <a:pPr algn="l"/>
            <a:r>
              <a:rPr lang="en-US" sz="4000" b="1" dirty="0">
                <a:solidFill>
                  <a:srgbClr val="FF0000"/>
                </a:solidFill>
                <a:latin typeface="+mn-lt"/>
                <a:cs typeface="Arial" pitchFamily="34" charset="0"/>
              </a:rPr>
              <a:t>Our Philosophy…</a:t>
            </a:r>
          </a:p>
        </p:txBody>
      </p:sp>
      <p:sp>
        <p:nvSpPr>
          <p:cNvPr id="3" name="Subtitle 2"/>
          <p:cNvSpPr>
            <a:spLocks noGrp="1"/>
          </p:cNvSpPr>
          <p:nvPr>
            <p:ph type="subTitle" idx="1"/>
          </p:nvPr>
        </p:nvSpPr>
        <p:spPr>
          <a:xfrm>
            <a:off x="0" y="3352800"/>
            <a:ext cx="9144000" cy="1295400"/>
          </a:xfrm>
        </p:spPr>
        <p:txBody>
          <a:bodyPr>
            <a:noAutofit/>
          </a:bodyPr>
          <a:lstStyle/>
          <a:p>
            <a:r>
              <a:rPr lang="en-US" sz="2000" b="1" dirty="0">
                <a:solidFill>
                  <a:schemeClr val="bg1"/>
                </a:solidFill>
                <a:cs typeface="Arial" pitchFamily="34" charset="0"/>
              </a:rPr>
              <a:t>It has been the feeling since our inception in 1985 that if we put together a high-tech repetitive product line, quality manufacturing, great service and representation, that we could find distributors who would want to work together to build a profitable &amp; successful partnership (and have fun doing so). </a:t>
            </a:r>
          </a:p>
          <a:p>
            <a:endParaRPr lang="en-US" sz="1800" dirty="0">
              <a:solidFill>
                <a:schemeClr val="bg1"/>
              </a:solidFill>
              <a:latin typeface="Arial" pitchFamily="34" charset="0"/>
              <a:cs typeface="Arial" pitchFamily="34" charset="0"/>
            </a:endParaRPr>
          </a:p>
        </p:txBody>
      </p:sp>
      <p:pic>
        <p:nvPicPr>
          <p:cNvPr id="7" name="Picture 6" descr="sanding picture.jpg"/>
          <p:cNvPicPr>
            <a:picLocks noChangeAspect="1"/>
          </p:cNvPicPr>
          <p:nvPr/>
        </p:nvPicPr>
        <p:blipFill>
          <a:blip r:embed="rId2" cstate="print"/>
          <a:stretch>
            <a:fillRect/>
          </a:stretch>
        </p:blipFill>
        <p:spPr>
          <a:xfrm>
            <a:off x="5715000" y="914401"/>
            <a:ext cx="2286000" cy="2026371"/>
          </a:xfrm>
          <a:prstGeom prst="roundRect">
            <a:avLst>
              <a:gd name="adj" fmla="val 8594"/>
            </a:avLst>
          </a:prstGeom>
          <a:solidFill>
            <a:srgbClr val="FFFFFF">
              <a:shade val="85000"/>
            </a:srgbClr>
          </a:solidFill>
          <a:ln>
            <a:noFill/>
          </a:ln>
          <a:effectLst/>
        </p:spPr>
      </p:pic>
      <p:sp>
        <p:nvSpPr>
          <p:cNvPr id="5" name="TextBox 4"/>
          <p:cNvSpPr txBox="1"/>
          <p:nvPr/>
        </p:nvSpPr>
        <p:spPr>
          <a:xfrm>
            <a:off x="0" y="4876801"/>
            <a:ext cx="9144000" cy="400110"/>
          </a:xfrm>
          <a:prstGeom prst="rect">
            <a:avLst/>
          </a:prstGeom>
          <a:noFill/>
        </p:spPr>
        <p:txBody>
          <a:bodyPr wrap="square" rtlCol="0">
            <a:spAutoFit/>
          </a:bodyPr>
          <a:lstStyle/>
          <a:p>
            <a:pPr algn="ctr"/>
            <a:r>
              <a:rPr lang="en-US" b="1" dirty="0">
                <a:solidFill>
                  <a:schemeClr val="bg1"/>
                </a:solidFill>
                <a:latin typeface="Arial" pitchFamily="34" charset="0"/>
                <a:cs typeface="Arial" pitchFamily="34" charset="0"/>
              </a:rPr>
              <a:t>  </a:t>
            </a:r>
            <a:r>
              <a:rPr lang="en-US" sz="2000" b="1" dirty="0">
                <a:solidFill>
                  <a:srgbClr val="00B0F0"/>
                </a:solidFill>
                <a:cs typeface="Arial" pitchFamily="34" charset="0"/>
              </a:rPr>
              <a:t>This has proven to be true and has enabled us to grow at a very aggressive rate.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10" presetClass="entr" presetSubtype="0" fill="hold" grpId="0" nodeType="afterEffect">
                                  <p:stCondLst>
                                    <p:cond delay="4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609600"/>
            <a:ext cx="9144000" cy="609600"/>
          </a:xfrm>
        </p:spPr>
        <p:txBody>
          <a:bodyPr>
            <a:noAutofit/>
          </a:bodyPr>
          <a:lstStyle/>
          <a:p>
            <a:r>
              <a:rPr lang="en-US" b="1" dirty="0">
                <a:solidFill>
                  <a:srgbClr val="FF0000"/>
                </a:solidFill>
                <a:latin typeface="+mn-lt"/>
                <a:cs typeface="Arial" pitchFamily="34" charset="0"/>
              </a:rPr>
              <a:t>Why PAI?  </a:t>
            </a:r>
          </a:p>
        </p:txBody>
      </p:sp>
      <p:sp>
        <p:nvSpPr>
          <p:cNvPr id="5" name="Subtitle 4"/>
          <p:cNvSpPr>
            <a:spLocks noGrp="1"/>
          </p:cNvSpPr>
          <p:nvPr>
            <p:ph type="subTitle" idx="1"/>
          </p:nvPr>
        </p:nvSpPr>
        <p:spPr>
          <a:xfrm>
            <a:off x="0" y="1219200"/>
            <a:ext cx="9144000" cy="533400"/>
          </a:xfrm>
        </p:spPr>
        <p:txBody>
          <a:bodyPr>
            <a:normAutofit/>
          </a:bodyPr>
          <a:lstStyle/>
          <a:p>
            <a:pPr marL="514350" indent="-514350"/>
            <a:r>
              <a:rPr lang="en-US" sz="2400" b="1" dirty="0">
                <a:solidFill>
                  <a:srgbClr val="FF0000"/>
                </a:solidFill>
                <a:cs typeface="Arial" pitchFamily="34" charset="0"/>
              </a:rPr>
              <a:t>We have 10 reasons…</a:t>
            </a:r>
          </a:p>
        </p:txBody>
      </p:sp>
      <p:sp>
        <p:nvSpPr>
          <p:cNvPr id="9" name="TextBox 8"/>
          <p:cNvSpPr txBox="1"/>
          <p:nvPr/>
        </p:nvSpPr>
        <p:spPr>
          <a:xfrm>
            <a:off x="304800" y="1905000"/>
            <a:ext cx="8839200" cy="369332"/>
          </a:xfrm>
          <a:prstGeom prst="rect">
            <a:avLst/>
          </a:prstGeom>
          <a:noFill/>
        </p:spPr>
        <p:txBody>
          <a:bodyPr wrap="square" rtlCol="0">
            <a:spAutoFit/>
          </a:bodyPr>
          <a:lstStyle/>
          <a:p>
            <a:r>
              <a:rPr lang="en-US" dirty="0">
                <a:solidFill>
                  <a:schemeClr val="bg1"/>
                </a:solidFill>
              </a:rPr>
              <a:t>1)  Quick access to the best technical assistance available in the marketplace.</a:t>
            </a:r>
          </a:p>
        </p:txBody>
      </p:sp>
      <p:sp>
        <p:nvSpPr>
          <p:cNvPr id="10" name="TextBox 9"/>
          <p:cNvSpPr txBox="1"/>
          <p:nvPr/>
        </p:nvSpPr>
        <p:spPr>
          <a:xfrm>
            <a:off x="304800" y="2209800"/>
            <a:ext cx="8839200" cy="369332"/>
          </a:xfrm>
          <a:prstGeom prst="rect">
            <a:avLst/>
          </a:prstGeom>
          <a:noFill/>
        </p:spPr>
        <p:txBody>
          <a:bodyPr wrap="square" rtlCol="0">
            <a:spAutoFit/>
          </a:bodyPr>
          <a:lstStyle/>
          <a:p>
            <a:r>
              <a:rPr lang="en-US" dirty="0">
                <a:solidFill>
                  <a:schemeClr val="bg1"/>
                </a:solidFill>
              </a:rPr>
              <a:t>2)  A complete line of repetitive, technical products (that win tests).</a:t>
            </a:r>
          </a:p>
        </p:txBody>
      </p:sp>
      <p:sp>
        <p:nvSpPr>
          <p:cNvPr id="12" name="Rectangle 11"/>
          <p:cNvSpPr/>
          <p:nvPr/>
        </p:nvSpPr>
        <p:spPr>
          <a:xfrm>
            <a:off x="304800" y="2514600"/>
            <a:ext cx="8839200" cy="369332"/>
          </a:xfrm>
          <a:prstGeom prst="rect">
            <a:avLst/>
          </a:prstGeom>
        </p:spPr>
        <p:txBody>
          <a:bodyPr wrap="square">
            <a:spAutoFit/>
          </a:bodyPr>
          <a:lstStyle/>
          <a:p>
            <a:r>
              <a:rPr lang="en-US" dirty="0">
                <a:solidFill>
                  <a:schemeClr val="bg1"/>
                </a:solidFill>
              </a:rPr>
              <a:t>3)  A continual flow of new, exciting, and innovative products.</a:t>
            </a:r>
          </a:p>
        </p:txBody>
      </p:sp>
      <p:sp>
        <p:nvSpPr>
          <p:cNvPr id="13" name="Rectangle 12"/>
          <p:cNvSpPr/>
          <p:nvPr/>
        </p:nvSpPr>
        <p:spPr>
          <a:xfrm>
            <a:off x="304800" y="2819400"/>
            <a:ext cx="8839200" cy="369332"/>
          </a:xfrm>
          <a:prstGeom prst="rect">
            <a:avLst/>
          </a:prstGeom>
        </p:spPr>
        <p:txBody>
          <a:bodyPr wrap="square">
            <a:spAutoFit/>
          </a:bodyPr>
          <a:lstStyle/>
          <a:p>
            <a:r>
              <a:rPr lang="en-US" dirty="0">
                <a:solidFill>
                  <a:schemeClr val="bg1"/>
                </a:solidFill>
              </a:rPr>
              <a:t>4)  Specialized “Production”, “Glass”, and “Cabinet Shop” programs to better your margin.</a:t>
            </a:r>
          </a:p>
        </p:txBody>
      </p:sp>
      <p:sp>
        <p:nvSpPr>
          <p:cNvPr id="14" name="Rectangle 13"/>
          <p:cNvSpPr/>
          <p:nvPr/>
        </p:nvSpPr>
        <p:spPr>
          <a:xfrm>
            <a:off x="304800" y="3124200"/>
            <a:ext cx="8839200" cy="369332"/>
          </a:xfrm>
          <a:prstGeom prst="rect">
            <a:avLst/>
          </a:prstGeom>
        </p:spPr>
        <p:txBody>
          <a:bodyPr wrap="square">
            <a:spAutoFit/>
          </a:bodyPr>
          <a:lstStyle/>
          <a:p>
            <a:r>
              <a:rPr lang="en-US" dirty="0">
                <a:solidFill>
                  <a:schemeClr val="bg1"/>
                </a:solidFill>
              </a:rPr>
              <a:t>5)  Great standard service with JIT delivery available.</a:t>
            </a:r>
          </a:p>
        </p:txBody>
      </p:sp>
      <p:sp>
        <p:nvSpPr>
          <p:cNvPr id="15" name="Rectangle 14"/>
          <p:cNvSpPr/>
          <p:nvPr/>
        </p:nvSpPr>
        <p:spPr>
          <a:xfrm>
            <a:off x="304800" y="3429000"/>
            <a:ext cx="8839200" cy="369332"/>
          </a:xfrm>
          <a:prstGeom prst="rect">
            <a:avLst/>
          </a:prstGeom>
        </p:spPr>
        <p:txBody>
          <a:bodyPr wrap="square">
            <a:spAutoFit/>
          </a:bodyPr>
          <a:lstStyle/>
          <a:p>
            <a:r>
              <a:rPr lang="en-US" dirty="0">
                <a:solidFill>
                  <a:schemeClr val="bg1"/>
                </a:solidFill>
              </a:rPr>
              <a:t>6)  Large inventory on Jumbo rolls and finished goods.</a:t>
            </a:r>
          </a:p>
        </p:txBody>
      </p:sp>
      <p:sp>
        <p:nvSpPr>
          <p:cNvPr id="16" name="Rectangle 15"/>
          <p:cNvSpPr/>
          <p:nvPr/>
        </p:nvSpPr>
        <p:spPr>
          <a:xfrm>
            <a:off x="304800" y="4343401"/>
            <a:ext cx="8839200" cy="369332"/>
          </a:xfrm>
          <a:prstGeom prst="rect">
            <a:avLst/>
          </a:prstGeom>
        </p:spPr>
        <p:txBody>
          <a:bodyPr wrap="square">
            <a:spAutoFit/>
          </a:bodyPr>
          <a:lstStyle/>
          <a:p>
            <a:pPr marL="342900" indent="-342900">
              <a:buAutoNum type="arabicParenR" startAt="9"/>
            </a:pPr>
            <a:r>
              <a:rPr lang="en-US" dirty="0">
                <a:solidFill>
                  <a:schemeClr val="bg1"/>
                </a:solidFill>
              </a:rPr>
              <a:t>Innovative and versatile scalloped-edge &amp; splice options.</a:t>
            </a:r>
          </a:p>
        </p:txBody>
      </p:sp>
      <p:sp>
        <p:nvSpPr>
          <p:cNvPr id="17" name="Rectangle 16"/>
          <p:cNvSpPr/>
          <p:nvPr/>
        </p:nvSpPr>
        <p:spPr>
          <a:xfrm>
            <a:off x="304800" y="4038600"/>
            <a:ext cx="8839200" cy="369332"/>
          </a:xfrm>
          <a:prstGeom prst="rect">
            <a:avLst/>
          </a:prstGeom>
        </p:spPr>
        <p:txBody>
          <a:bodyPr wrap="square">
            <a:spAutoFit/>
          </a:bodyPr>
          <a:lstStyle/>
          <a:p>
            <a:r>
              <a:rPr lang="en-US" dirty="0">
                <a:solidFill>
                  <a:schemeClr val="bg1"/>
                </a:solidFill>
              </a:rPr>
              <a:t>8)  Operators with years of experience, who pride themselves on belt-making.</a:t>
            </a:r>
          </a:p>
        </p:txBody>
      </p:sp>
      <p:sp>
        <p:nvSpPr>
          <p:cNvPr id="18" name="Rectangle 17"/>
          <p:cNvSpPr/>
          <p:nvPr/>
        </p:nvSpPr>
        <p:spPr>
          <a:xfrm>
            <a:off x="304800" y="3733800"/>
            <a:ext cx="8839200" cy="369332"/>
          </a:xfrm>
          <a:prstGeom prst="rect">
            <a:avLst/>
          </a:prstGeom>
        </p:spPr>
        <p:txBody>
          <a:bodyPr wrap="square">
            <a:spAutoFit/>
          </a:bodyPr>
          <a:lstStyle/>
          <a:p>
            <a:r>
              <a:rPr lang="en-US" dirty="0">
                <a:solidFill>
                  <a:schemeClr val="bg1"/>
                </a:solidFill>
              </a:rPr>
              <a:t>7)  We only purchase &amp; use world-class equipment.</a:t>
            </a:r>
          </a:p>
        </p:txBody>
      </p:sp>
      <p:sp>
        <p:nvSpPr>
          <p:cNvPr id="19" name="Rectangle 18"/>
          <p:cNvSpPr/>
          <p:nvPr/>
        </p:nvSpPr>
        <p:spPr>
          <a:xfrm>
            <a:off x="228600" y="5334000"/>
            <a:ext cx="8915400" cy="369332"/>
          </a:xfrm>
          <a:prstGeom prst="rect">
            <a:avLst/>
          </a:prstGeom>
        </p:spPr>
        <p:txBody>
          <a:bodyPr wrap="square">
            <a:spAutoFit/>
          </a:bodyPr>
          <a:lstStyle/>
          <a:p>
            <a:pPr marL="342900" indent="-342900"/>
            <a:r>
              <a:rPr lang="en-US" dirty="0">
                <a:solidFill>
                  <a:srgbClr val="FFFF00"/>
                </a:solidFill>
              </a:rPr>
              <a:t>We strongly feel that we can compete at any account…   regardless of the competition.  </a:t>
            </a:r>
          </a:p>
        </p:txBody>
      </p:sp>
      <p:sp>
        <p:nvSpPr>
          <p:cNvPr id="20" name="Rectangle 19"/>
          <p:cNvSpPr/>
          <p:nvPr/>
        </p:nvSpPr>
        <p:spPr>
          <a:xfrm>
            <a:off x="381000" y="5638800"/>
            <a:ext cx="8763000" cy="369332"/>
          </a:xfrm>
          <a:prstGeom prst="rect">
            <a:avLst/>
          </a:prstGeom>
        </p:spPr>
        <p:txBody>
          <a:bodyPr wrap="square">
            <a:spAutoFit/>
          </a:bodyPr>
          <a:lstStyle/>
          <a:p>
            <a:pPr marL="342900" indent="-342900"/>
            <a:r>
              <a:rPr lang="en-US" dirty="0">
                <a:solidFill>
                  <a:srgbClr val="FFFF00"/>
                </a:solidFill>
              </a:rPr>
              <a:t>     We just need the exposure &amp; an opportunity to test!</a:t>
            </a:r>
          </a:p>
        </p:txBody>
      </p:sp>
      <p:sp>
        <p:nvSpPr>
          <p:cNvPr id="21" name="TextBox 20"/>
          <p:cNvSpPr txBox="1"/>
          <p:nvPr/>
        </p:nvSpPr>
        <p:spPr>
          <a:xfrm>
            <a:off x="152400" y="4648200"/>
            <a:ext cx="8763000" cy="646331"/>
          </a:xfrm>
          <a:prstGeom prst="rect">
            <a:avLst/>
          </a:prstGeom>
          <a:noFill/>
        </p:spPr>
        <p:txBody>
          <a:bodyPr wrap="square" rtlCol="0">
            <a:spAutoFit/>
          </a:bodyPr>
          <a:lstStyle/>
          <a:p>
            <a:pPr marL="342900" indent="-342900">
              <a:buAutoNum type="arabicParenR" startAt="10"/>
            </a:pPr>
            <a:r>
              <a:rPr lang="en-US" dirty="0">
                <a:solidFill>
                  <a:schemeClr val="bg1"/>
                </a:solidFill>
              </a:rPr>
              <a:t>  We supply belts in cloth &amp; polyester to 64” wide &amp; paper to 73” wide with 1 splice.</a:t>
            </a:r>
          </a:p>
          <a:p>
            <a:pPr marL="342900" indent="-342900"/>
            <a:r>
              <a:rPr lang="en-US" dirty="0">
                <a:solidFill>
                  <a:schemeClr val="bg1"/>
                </a:solidFill>
              </a:rPr>
              <a:t>         Particle board belts to 80” wide with 1 splice (widest single splice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4000"/>
                            </p:stCondLst>
                            <p:childTnLst>
                              <p:par>
                                <p:cTn id="14" presetID="2" presetClass="entr" presetSubtype="4" fill="hold" grpId="0" nodeType="afterEffect">
                                  <p:stCondLst>
                                    <p:cond delay="20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500"/>
                            </p:stCondLst>
                            <p:childTnLst>
                              <p:par>
                                <p:cTn id="19" presetID="2" presetClass="entr" presetSubtype="8" fill="hold" grpId="0" nodeType="afterEffect">
                                  <p:stCondLst>
                                    <p:cond delay="200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9000"/>
                            </p:stCondLst>
                            <p:childTnLst>
                              <p:par>
                                <p:cTn id="24" presetID="2" presetClass="entr" presetSubtype="4" fill="hold" grpId="0" nodeType="afterEffect">
                                  <p:stCondLst>
                                    <p:cond delay="20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1500"/>
                            </p:stCondLst>
                            <p:childTnLst>
                              <p:par>
                                <p:cTn id="29" presetID="2" presetClass="entr" presetSubtype="2" fill="hold" grpId="0" nodeType="afterEffect">
                                  <p:stCondLst>
                                    <p:cond delay="200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3" fill="hold">
                            <p:stCondLst>
                              <p:cond delay="14000"/>
                            </p:stCondLst>
                            <p:childTnLst>
                              <p:par>
                                <p:cTn id="34" presetID="2" presetClass="entr" presetSubtype="4" fill="hold" grpId="0" nodeType="afterEffect">
                                  <p:stCondLst>
                                    <p:cond delay="2000"/>
                                  </p:stCondLst>
                                  <p:childTnLst>
                                    <p:set>
                                      <p:cBhvr>
                                        <p:cTn id="35" dur="1" fill="hold">
                                          <p:stCondLst>
                                            <p:cond delay="0"/>
                                          </p:stCondLst>
                                        </p:cTn>
                                        <p:tgtEl>
                                          <p:spTgt spid="14">
                                            <p:txEl>
                                              <p:pRg st="0" end="0"/>
                                            </p:txEl>
                                          </p:spTgt>
                                        </p:tgtEl>
                                        <p:attrNameLst>
                                          <p:attrName>style.visibility</p:attrName>
                                        </p:attrNameLst>
                                      </p:cBhvr>
                                      <p:to>
                                        <p:strVal val="visible"/>
                                      </p:to>
                                    </p:set>
                                    <p:anim calcmode="lin" valueType="num">
                                      <p:cBhvr additive="base">
                                        <p:cTn id="3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6500"/>
                            </p:stCondLst>
                            <p:childTnLst>
                              <p:par>
                                <p:cTn id="39" presetID="2" presetClass="entr" presetSubtype="8" fill="hold" grpId="0" nodeType="afterEffect">
                                  <p:stCondLst>
                                    <p:cond delay="200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19000"/>
                            </p:stCondLst>
                            <p:childTnLst>
                              <p:par>
                                <p:cTn id="44" presetID="2" presetClass="entr" presetSubtype="4" fill="hold" grpId="0" nodeType="afterEffect">
                                  <p:stCondLst>
                                    <p:cond delay="200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additive="base">
                                        <p:cTn id="4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1500"/>
                            </p:stCondLst>
                            <p:childTnLst>
                              <p:par>
                                <p:cTn id="49" presetID="2" presetClass="entr" presetSubtype="2" fill="hold" grpId="0" nodeType="afterEffect">
                                  <p:stCondLst>
                                    <p:cond delay="2000"/>
                                  </p:stCondLst>
                                  <p:childTnLst>
                                    <p:set>
                                      <p:cBhvr>
                                        <p:cTn id="50" dur="1" fill="hold">
                                          <p:stCondLst>
                                            <p:cond delay="0"/>
                                          </p:stCondLst>
                                        </p:cTn>
                                        <p:tgtEl>
                                          <p:spTgt spid="17">
                                            <p:txEl>
                                              <p:pRg st="0" end="0"/>
                                            </p:txEl>
                                          </p:spTgt>
                                        </p:tgtEl>
                                        <p:attrNameLst>
                                          <p:attrName>style.visibility</p:attrName>
                                        </p:attrNameLst>
                                      </p:cBhvr>
                                      <p:to>
                                        <p:strVal val="visible"/>
                                      </p:to>
                                    </p:set>
                                    <p:anim calcmode="lin" valueType="num">
                                      <p:cBhvr additive="base">
                                        <p:cTn id="5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24000"/>
                            </p:stCondLst>
                            <p:childTnLst>
                              <p:par>
                                <p:cTn id="54" presetID="2" presetClass="entr" presetSubtype="4" fill="hold" grpId="0" nodeType="afterEffect">
                                  <p:stCondLst>
                                    <p:cond delay="2000"/>
                                  </p:stCondLst>
                                  <p:childTnLst>
                                    <p:set>
                                      <p:cBhvr>
                                        <p:cTn id="55" dur="1" fill="hold">
                                          <p:stCondLst>
                                            <p:cond delay="0"/>
                                          </p:stCondLst>
                                        </p:cTn>
                                        <p:tgtEl>
                                          <p:spTgt spid="16">
                                            <p:txEl>
                                              <p:pRg st="0" end="0"/>
                                            </p:txEl>
                                          </p:spTgt>
                                        </p:tgtEl>
                                        <p:attrNameLst>
                                          <p:attrName>style.visibility</p:attrName>
                                        </p:attrNameLst>
                                      </p:cBhvr>
                                      <p:to>
                                        <p:strVal val="visible"/>
                                      </p:to>
                                    </p:set>
                                    <p:anim calcmode="lin" valueType="num">
                                      <p:cBhvr additive="base">
                                        <p:cTn id="5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6500"/>
                            </p:stCondLst>
                            <p:childTnLst>
                              <p:par>
                                <p:cTn id="59" presetID="2" presetClass="entr" presetSubtype="8" fill="hold" grpId="0" nodeType="afterEffect">
                                  <p:stCondLst>
                                    <p:cond delay="200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par>
                          <p:cTn id="63" fill="hold">
                            <p:stCondLst>
                              <p:cond delay="29000"/>
                            </p:stCondLst>
                            <p:childTnLst>
                              <p:par>
                                <p:cTn id="64" presetID="10" presetClass="entr" presetSubtype="0" fill="hold" grpId="0" nodeType="afterEffect">
                                  <p:stCondLst>
                                    <p:cond delay="150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2000"/>
                                        <p:tgtEl>
                                          <p:spTgt spid="19">
                                            <p:txEl>
                                              <p:pRg st="0" end="0"/>
                                            </p:txEl>
                                          </p:spTgt>
                                        </p:tgtEl>
                                      </p:cBhvr>
                                    </p:animEffect>
                                  </p:childTnLst>
                                </p:cTn>
                              </p:par>
                            </p:childTnLst>
                          </p:cTn>
                        </p:par>
                        <p:par>
                          <p:cTn id="67" fill="hold">
                            <p:stCondLst>
                              <p:cond delay="32500"/>
                            </p:stCondLst>
                            <p:childTnLst>
                              <p:par>
                                <p:cTn id="68" presetID="22" presetClass="entr" presetSubtype="8" fill="hold" grpId="0" nodeType="afterEffect">
                                  <p:stCondLst>
                                    <p:cond delay="1000"/>
                                  </p:stCondLst>
                                  <p:childTnLst>
                                    <p:set>
                                      <p:cBhvr>
                                        <p:cTn id="69" dur="1" fill="hold">
                                          <p:stCondLst>
                                            <p:cond delay="0"/>
                                          </p:stCondLst>
                                        </p:cTn>
                                        <p:tgtEl>
                                          <p:spTgt spid="20">
                                            <p:txEl>
                                              <p:pRg st="0" end="0"/>
                                            </p:txEl>
                                          </p:spTgt>
                                        </p:tgtEl>
                                        <p:attrNameLst>
                                          <p:attrName>style.visibility</p:attrName>
                                        </p:attrNameLst>
                                      </p:cBhvr>
                                      <p:to>
                                        <p:strVal val="visible"/>
                                      </p:to>
                                    </p:set>
                                    <p:animEffect transition="in" filter="wipe(left)">
                                      <p:cBhvr>
                                        <p:cTn id="70"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9" grpId="0" build="p"/>
      <p:bldP spid="10" grpId="0" build="p"/>
      <p:bldP spid="12" grpId="0" build="p"/>
      <p:bldP spid="13" grpId="0" build="p"/>
      <p:bldP spid="14" grpId="0" build="p"/>
      <p:bldP spid="15" grpId="0" build="p"/>
      <p:bldP spid="16" grpId="0" build="p"/>
      <p:bldP spid="17" grpId="0" build="p"/>
      <p:bldP spid="18" grpId="0" build="p"/>
      <p:bldP spid="19" grpId="0" build="p" bldLvl="2" advAuto="1000"/>
      <p:bldP spid="20" grpId="0" build="allAtOnce"/>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Who we are…</a:t>
            </a:r>
          </a:p>
        </p:txBody>
      </p:sp>
      <p:pic>
        <p:nvPicPr>
          <p:cNvPr id="4" name="Content Placeholder 3" descr="C:\Users\robb\AppData\Local\Microsoft\Windows\Temporary Internet Files\Content.Outlook\NVAKD5AS\pai_bro02in (2).jpg"/>
          <p:cNvPicPr>
            <a:picLocks noGrp="1"/>
          </p:cNvPicPr>
          <p:nvPr>
            <p:ph idx="1"/>
          </p:nvPr>
        </p:nvPicPr>
        <p:blipFill>
          <a:blip r:embed="rId2" cstate="print"/>
          <a:srcRect l="31250" t="54959" r="60587" b="32426"/>
          <a:stretch>
            <a:fillRect/>
          </a:stretch>
        </p:blipFill>
        <p:spPr bwMode="auto">
          <a:xfrm>
            <a:off x="3048000" y="1371600"/>
            <a:ext cx="1447800" cy="1524000"/>
          </a:xfrm>
          <a:prstGeom prst="rect">
            <a:avLst/>
          </a:prstGeom>
          <a:noFill/>
          <a:ln w="9525">
            <a:noFill/>
            <a:miter lim="800000"/>
            <a:headEnd/>
            <a:tailEnd/>
          </a:ln>
        </p:spPr>
      </p:pic>
      <p:pic>
        <p:nvPicPr>
          <p:cNvPr id="5" name="Picture 4" descr="C:\Users\robb\AppData\Local\Microsoft\Windows\Temporary Internet Files\Content.Outlook\NVAKD5AS\pai_bro02in (2).jpg"/>
          <p:cNvPicPr/>
          <p:nvPr/>
        </p:nvPicPr>
        <p:blipFill>
          <a:blip r:embed="rId2" cstate="print"/>
          <a:srcRect l="9489" t="40287" r="82270" b="46881"/>
          <a:stretch>
            <a:fillRect/>
          </a:stretch>
        </p:blipFill>
        <p:spPr bwMode="auto">
          <a:xfrm>
            <a:off x="1295401" y="1371600"/>
            <a:ext cx="1580996" cy="1543050"/>
          </a:xfrm>
          <a:prstGeom prst="rect">
            <a:avLst/>
          </a:prstGeom>
          <a:noFill/>
          <a:ln w="9525">
            <a:noFill/>
            <a:miter lim="800000"/>
            <a:headEnd/>
            <a:tailEnd/>
          </a:ln>
        </p:spPr>
      </p:pic>
      <p:pic>
        <p:nvPicPr>
          <p:cNvPr id="6" name="Picture 5" descr="C:\Users\robb\AppData\Local\Microsoft\Windows\Temporary Internet Files\Content.Outlook\NVAKD5AS\pai_bro02in (2).jpg"/>
          <p:cNvPicPr/>
          <p:nvPr/>
        </p:nvPicPr>
        <p:blipFill>
          <a:blip r:embed="rId2" cstate="print"/>
          <a:srcRect l="9523" t="69744" r="82334" b="17600"/>
          <a:stretch>
            <a:fillRect/>
          </a:stretch>
        </p:blipFill>
        <p:spPr bwMode="auto">
          <a:xfrm>
            <a:off x="4724400" y="1371600"/>
            <a:ext cx="1447800" cy="1477344"/>
          </a:xfrm>
          <a:prstGeom prst="rect">
            <a:avLst/>
          </a:prstGeom>
          <a:noFill/>
          <a:ln w="9525">
            <a:noFill/>
            <a:miter lim="800000"/>
            <a:headEnd/>
            <a:tailEnd/>
          </a:ln>
        </p:spPr>
      </p:pic>
      <p:sp>
        <p:nvSpPr>
          <p:cNvPr id="12" name="TextBox 11"/>
          <p:cNvSpPr txBox="1"/>
          <p:nvPr/>
        </p:nvSpPr>
        <p:spPr>
          <a:xfrm>
            <a:off x="228600" y="3352801"/>
            <a:ext cx="8686800" cy="3139321"/>
          </a:xfrm>
          <a:prstGeom prst="rect">
            <a:avLst/>
          </a:prstGeom>
          <a:noFill/>
        </p:spPr>
        <p:txBody>
          <a:bodyPr wrap="square" rtlCol="0">
            <a:spAutoFit/>
          </a:bodyPr>
          <a:lstStyle/>
          <a:p>
            <a:pPr algn="ctr"/>
            <a:r>
              <a:rPr lang="en-US" dirty="0">
                <a:solidFill>
                  <a:schemeClr val="bg1"/>
                </a:solidFill>
              </a:rPr>
              <a:t>PAI is a growing, family-owned company located outside of Punxsutawney, Pennsylvania.</a:t>
            </a:r>
          </a:p>
          <a:p>
            <a:pPr algn="ctr"/>
            <a:endParaRPr lang="en-US" dirty="0">
              <a:solidFill>
                <a:schemeClr val="bg1"/>
              </a:solidFill>
            </a:endParaRPr>
          </a:p>
          <a:p>
            <a:pPr algn="ctr"/>
            <a:r>
              <a:rPr lang="en-US" dirty="0">
                <a:solidFill>
                  <a:schemeClr val="bg1"/>
                </a:solidFill>
              </a:rPr>
              <a:t>Through our network of Representatives &amp; Distributor partners, we are able to sell throughout the US, Canada, and Mexico.  </a:t>
            </a:r>
          </a:p>
          <a:p>
            <a:pPr algn="ctr"/>
            <a:endParaRPr lang="en-US" dirty="0">
              <a:solidFill>
                <a:schemeClr val="bg1"/>
              </a:solidFill>
            </a:endParaRPr>
          </a:p>
          <a:p>
            <a:pPr algn="ctr"/>
            <a:r>
              <a:rPr lang="en-US" dirty="0">
                <a:solidFill>
                  <a:schemeClr val="bg1"/>
                </a:solidFill>
              </a:rPr>
              <a:t>PAI offers a wide range of products that enables us to sell to many different industries, such as wood, metal, glass, fiberglass, stone, marble, rubber &amp; leather.</a:t>
            </a:r>
          </a:p>
          <a:p>
            <a:pPr algn="ctr"/>
            <a:endParaRPr lang="en-US" dirty="0">
              <a:solidFill>
                <a:schemeClr val="bg1"/>
              </a:solidFill>
            </a:endParaRPr>
          </a:p>
          <a:p>
            <a:pPr algn="ctr"/>
            <a:r>
              <a:rPr lang="en-US" dirty="0">
                <a:solidFill>
                  <a:schemeClr val="bg1"/>
                </a:solidFill>
              </a:rPr>
              <a:t>Through hard work &amp; conscientious manufacturing, we have developed into a recognized leader in the abrasive manufacturing industry.</a:t>
            </a:r>
          </a:p>
          <a:p>
            <a:endParaRPr lang="en-US" dirty="0">
              <a:solidFill>
                <a:schemeClr val="bg1"/>
              </a:solidFill>
            </a:endParaRPr>
          </a:p>
        </p:txBody>
      </p:sp>
      <p:pic>
        <p:nvPicPr>
          <p:cNvPr id="7" name="Picture 6" descr="C:\Users\robb\AppData\Local\Microsoft\Windows\Temporary Internet Files\Content.Outlook\NVAKD5AS\pai_bro02in (2).jpg"/>
          <p:cNvPicPr/>
          <p:nvPr/>
        </p:nvPicPr>
        <p:blipFill>
          <a:blip r:embed="rId2" cstate="print"/>
          <a:srcRect l="20530" t="70093" r="71527" b="17822"/>
          <a:stretch>
            <a:fillRect/>
          </a:stretch>
        </p:blipFill>
        <p:spPr bwMode="auto">
          <a:xfrm>
            <a:off x="6400800" y="1447800"/>
            <a:ext cx="14478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2000"/>
                                        <p:tgtEl>
                                          <p:spTgt spid="12">
                                            <p:txEl>
                                              <p:pRg st="2" end="2"/>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2000"/>
                                        <p:tgtEl>
                                          <p:spTgt spid="12">
                                            <p:txEl>
                                              <p:pRg st="4" end="4"/>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fade">
                                      <p:cBhvr>
                                        <p:cTn id="19"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Who we are…</a:t>
            </a:r>
          </a:p>
        </p:txBody>
      </p:sp>
      <p:sp>
        <p:nvSpPr>
          <p:cNvPr id="12" name="TextBox 11"/>
          <p:cNvSpPr txBox="1"/>
          <p:nvPr/>
        </p:nvSpPr>
        <p:spPr>
          <a:xfrm>
            <a:off x="228600" y="3352801"/>
            <a:ext cx="8686800" cy="2031325"/>
          </a:xfrm>
          <a:prstGeom prst="rect">
            <a:avLst/>
          </a:prstGeom>
          <a:noFill/>
        </p:spPr>
        <p:txBody>
          <a:bodyPr wrap="square" rtlCol="0">
            <a:spAutoFit/>
          </a:bodyPr>
          <a:lstStyle/>
          <a:p>
            <a:pPr algn="ctr"/>
            <a:r>
              <a:rPr lang="en-US" dirty="0">
                <a:solidFill>
                  <a:schemeClr val="bg1"/>
                </a:solidFill>
              </a:rPr>
              <a:t>We use only world-class equipment throughout our plant.  This can include 5 belt making lines (both semi-automated &amp; manual), a fully-automated cut-to-length machine,        jumbo &amp; narrow roll slitters, and also disc &amp; sheet presses.</a:t>
            </a:r>
          </a:p>
          <a:p>
            <a:pPr algn="ctr"/>
            <a:endParaRPr lang="en-US" dirty="0">
              <a:solidFill>
                <a:schemeClr val="bg1"/>
              </a:solidFill>
            </a:endParaRPr>
          </a:p>
          <a:p>
            <a:pPr algn="ctr"/>
            <a:r>
              <a:rPr lang="en-US" dirty="0">
                <a:solidFill>
                  <a:schemeClr val="bg1"/>
                </a:solidFill>
              </a:rPr>
              <a:t>Our operators come with many years of experience.  With low turn-over rates, we feel that we have some of the most skillful personnel, who pride themselves on their splices.</a:t>
            </a:r>
          </a:p>
          <a:p>
            <a:pPr algn="ctr"/>
            <a:endParaRPr lang="en-US" dirty="0">
              <a:solidFill>
                <a:schemeClr val="bg1"/>
              </a:solidFill>
            </a:endParaRPr>
          </a:p>
        </p:txBody>
      </p:sp>
      <p:pic>
        <p:nvPicPr>
          <p:cNvPr id="8" name="Picture 7" descr="C:\Users\robb\AppData\Local\Microsoft\Windows\Temporary Internet Files\Content.Outlook\NVAKD5AS\pai_bro02in.jpg"/>
          <p:cNvPicPr/>
          <p:nvPr/>
        </p:nvPicPr>
        <p:blipFill>
          <a:blip r:embed="rId2" cstate="print"/>
          <a:srcRect l="20408" t="40542" r="71563" b="47030"/>
          <a:stretch>
            <a:fillRect/>
          </a:stretch>
        </p:blipFill>
        <p:spPr bwMode="auto">
          <a:xfrm>
            <a:off x="1447800" y="1447800"/>
            <a:ext cx="1447800" cy="1447800"/>
          </a:xfrm>
          <a:prstGeom prst="rect">
            <a:avLst/>
          </a:prstGeom>
          <a:noFill/>
          <a:ln w="9525">
            <a:noFill/>
            <a:miter lim="800000"/>
            <a:headEnd/>
            <a:tailEnd/>
          </a:ln>
        </p:spPr>
      </p:pic>
      <p:pic>
        <p:nvPicPr>
          <p:cNvPr id="10" name="Content Placeholder 3" descr="C:\Users\robb\AppData\Local\Microsoft\Windows\Temporary Internet Files\Content.Outlook\NVAKD5AS\pai_bro02in (2).jpg"/>
          <p:cNvPicPr>
            <a:picLocks/>
          </p:cNvPicPr>
          <p:nvPr/>
        </p:nvPicPr>
        <p:blipFill>
          <a:blip r:embed="rId2" cstate="print"/>
          <a:srcRect l="9524" t="54924" r="82462" b="32456"/>
          <a:stretch>
            <a:fillRect/>
          </a:stretch>
        </p:blipFill>
        <p:spPr bwMode="auto">
          <a:xfrm>
            <a:off x="4724400" y="1371600"/>
            <a:ext cx="1447800" cy="1524000"/>
          </a:xfrm>
          <a:prstGeom prst="rect">
            <a:avLst/>
          </a:prstGeom>
          <a:noFill/>
          <a:ln w="9525">
            <a:noFill/>
            <a:miter lim="800000"/>
            <a:headEnd/>
            <a:tailEnd/>
          </a:ln>
        </p:spPr>
      </p:pic>
      <p:pic>
        <p:nvPicPr>
          <p:cNvPr id="11" name="Picture 10" descr="C:\Users\robb\AppData\Local\Microsoft\Windows\Temporary Internet Files\Content.Outlook\NVAKD5AS\pai_bro02in.jpg"/>
          <p:cNvPicPr/>
          <p:nvPr/>
        </p:nvPicPr>
        <p:blipFill>
          <a:blip r:embed="rId2" cstate="print"/>
          <a:srcRect l="31256" t="40594" r="60806" b="47525"/>
          <a:stretch>
            <a:fillRect/>
          </a:stretch>
        </p:blipFill>
        <p:spPr bwMode="auto">
          <a:xfrm>
            <a:off x="6324600" y="1371600"/>
            <a:ext cx="1524000" cy="1447800"/>
          </a:xfrm>
          <a:prstGeom prst="rect">
            <a:avLst/>
          </a:prstGeom>
          <a:noFill/>
          <a:ln w="9525">
            <a:noFill/>
            <a:miter lim="800000"/>
            <a:headEnd/>
            <a:tailEnd/>
          </a:ln>
        </p:spPr>
      </p:pic>
      <p:pic>
        <p:nvPicPr>
          <p:cNvPr id="13" name="Picture 12" descr="C:\Users\robb\AppData\Local\Microsoft\Windows\Temporary Internet Files\Content.Outlook\NVAKD5AS\pai_bro02in (2).jpg"/>
          <p:cNvPicPr/>
          <p:nvPr/>
        </p:nvPicPr>
        <p:blipFill>
          <a:blip r:embed="rId2" cstate="print"/>
          <a:srcRect l="31276" t="69506" r="60589" b="17663"/>
          <a:stretch>
            <a:fillRect/>
          </a:stretch>
        </p:blipFill>
        <p:spPr bwMode="auto">
          <a:xfrm>
            <a:off x="3048000" y="1371600"/>
            <a:ext cx="1524000" cy="1524000"/>
          </a:xfrm>
          <a:prstGeom prst="rect">
            <a:avLst/>
          </a:prstGeom>
          <a:noFill/>
          <a:ln w="9525">
            <a:noFill/>
            <a:miter lim="800000"/>
            <a:headEnd/>
            <a:tailEnd/>
          </a:ln>
        </p:spPr>
      </p:pic>
      <p:sp>
        <p:nvSpPr>
          <p:cNvPr id="14" name="Content Placeholder 13"/>
          <p:cNvSpPr>
            <a:spLocks noGrp="1"/>
          </p:cNvSpPr>
          <p:nvPr>
            <p:ph idx="1"/>
          </p:nvPr>
        </p:nvSpPr>
        <p:spPr>
          <a:xfrm>
            <a:off x="457200" y="6477000"/>
            <a:ext cx="8229600" cy="152400"/>
          </a:xfrm>
        </p:spPr>
        <p:txBody>
          <a:bodyPr>
            <a:normAutofit fontScale="25000" lnSpcReduction="20000"/>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300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dvAuto="100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Who we are…</a:t>
            </a:r>
          </a:p>
        </p:txBody>
      </p:sp>
      <p:sp>
        <p:nvSpPr>
          <p:cNvPr id="12" name="TextBox 11"/>
          <p:cNvSpPr txBox="1"/>
          <p:nvPr/>
        </p:nvSpPr>
        <p:spPr>
          <a:xfrm>
            <a:off x="228600" y="2743200"/>
            <a:ext cx="8686800" cy="3416320"/>
          </a:xfrm>
          <a:prstGeom prst="rect">
            <a:avLst/>
          </a:prstGeom>
          <a:noFill/>
        </p:spPr>
        <p:txBody>
          <a:bodyPr wrap="square" rtlCol="0">
            <a:spAutoFit/>
          </a:bodyPr>
          <a:lstStyle/>
          <a:p>
            <a:pPr algn="ctr"/>
            <a:r>
              <a:rPr lang="en-US" dirty="0">
                <a:solidFill>
                  <a:schemeClr val="bg1"/>
                </a:solidFill>
              </a:rPr>
              <a:t>We have great partnerships with our overseas suppliers, to which they consider us their manufacturing, marketing, &amp; selling arm here in the US.  We are continually working together to improve &amp; develop new products.</a:t>
            </a:r>
          </a:p>
          <a:p>
            <a:pPr algn="ctr"/>
            <a:endParaRPr lang="en-US" dirty="0">
              <a:solidFill>
                <a:schemeClr val="bg1"/>
              </a:solidFill>
            </a:endParaRPr>
          </a:p>
          <a:p>
            <a:pPr algn="ctr"/>
            <a:r>
              <a:rPr lang="en-US" dirty="0">
                <a:solidFill>
                  <a:schemeClr val="bg1"/>
                </a:solidFill>
              </a:rPr>
              <a:t>Because of our loyalty &amp; history with our long-standing partner suppliers, you can be assured of quality and consistency from run to run.  Our suppliers have strict quality standards, which makes our products repetitive!  The only time we make a change in our offering is only for upgrades or new products.</a:t>
            </a:r>
          </a:p>
          <a:p>
            <a:pPr algn="ctr"/>
            <a:endParaRPr lang="en-US" dirty="0">
              <a:solidFill>
                <a:schemeClr val="bg1"/>
              </a:solidFill>
            </a:endParaRPr>
          </a:p>
          <a:p>
            <a:pPr algn="ctr"/>
            <a:r>
              <a:rPr lang="en-US" dirty="0">
                <a:solidFill>
                  <a:schemeClr val="bg1"/>
                </a:solidFill>
              </a:rPr>
              <a:t>Although our suppliers are overseas, we keep a very large inventory in our warehouse     (up to 2000 jumbo rolls) to ensure that we meet our standard 3-4 day delivery on make items.</a:t>
            </a:r>
          </a:p>
        </p:txBody>
      </p:sp>
      <p:pic>
        <p:nvPicPr>
          <p:cNvPr id="9" name="Picture 8" descr="deerfos_logo.gif"/>
          <p:cNvPicPr>
            <a:picLocks noChangeAspect="1"/>
          </p:cNvPicPr>
          <p:nvPr/>
        </p:nvPicPr>
        <p:blipFill>
          <a:blip r:embed="rId2" cstate="print"/>
          <a:stretch>
            <a:fillRect/>
          </a:stretch>
        </p:blipFill>
        <p:spPr>
          <a:xfrm>
            <a:off x="1981200" y="1752600"/>
            <a:ext cx="2286002" cy="426720"/>
          </a:xfrm>
          <a:prstGeom prst="rect">
            <a:avLst/>
          </a:prstGeom>
        </p:spPr>
      </p:pic>
      <p:pic>
        <p:nvPicPr>
          <p:cNvPr id="11" name="Picture 10" descr="Awuko Logo.gif"/>
          <p:cNvPicPr>
            <a:picLocks noChangeAspect="1"/>
          </p:cNvPicPr>
          <p:nvPr/>
        </p:nvPicPr>
        <p:blipFill>
          <a:blip r:embed="rId3" cstate="print"/>
          <a:srcRect l="85730" r="2162"/>
          <a:stretch>
            <a:fillRect/>
          </a:stretch>
        </p:blipFill>
        <p:spPr>
          <a:xfrm>
            <a:off x="4495800" y="1447800"/>
            <a:ext cx="1066800" cy="952500"/>
          </a:xfrm>
          <a:prstGeom prst="rect">
            <a:avLst/>
          </a:prstGeom>
        </p:spPr>
      </p:pic>
      <p:pic>
        <p:nvPicPr>
          <p:cNvPr id="14" name="Content Placeholder 13" descr="Bibielle Logo.gif"/>
          <p:cNvPicPr>
            <a:picLocks noGrp="1" noChangeAspect="1"/>
          </p:cNvPicPr>
          <p:nvPr>
            <p:ph idx="1"/>
          </p:nvPr>
        </p:nvPicPr>
        <p:blipFill>
          <a:blip r:embed="rId4" cstate="print"/>
          <a:stretch>
            <a:fillRect/>
          </a:stretch>
        </p:blipFill>
        <p:spPr>
          <a:xfrm>
            <a:off x="5791200" y="1447800"/>
            <a:ext cx="1371600" cy="91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2000"/>
                                        <p:tgtEl>
                                          <p:spTgt spid="12">
                                            <p:txEl>
                                              <p:pRg st="2" end="2"/>
                                            </p:txEl>
                                          </p:spTgt>
                                        </p:tgtEl>
                                      </p:cBhvr>
                                    </p:animEffect>
                                  </p:childTnLst>
                                </p:cTn>
                              </p:par>
                            </p:childTnLst>
                          </p:cTn>
                        </p:par>
                        <p:par>
                          <p:cTn id="12" fill="hold">
                            <p:stCondLst>
                              <p:cond delay="8500"/>
                            </p:stCondLst>
                            <p:childTnLst>
                              <p:par>
                                <p:cTn id="13" presetID="10" presetClass="entr" presetSubtype="0" fill="hold" grpId="0" nodeType="afterEffect">
                                  <p:stCondLst>
                                    <p:cond delay="300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2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What we offer…</a:t>
            </a:r>
          </a:p>
        </p:txBody>
      </p:sp>
      <p:sp>
        <p:nvSpPr>
          <p:cNvPr id="25" name="TextBox 24"/>
          <p:cNvSpPr txBox="1"/>
          <p:nvPr/>
        </p:nvSpPr>
        <p:spPr>
          <a:xfrm>
            <a:off x="1676400" y="1524000"/>
            <a:ext cx="2362200" cy="1107996"/>
          </a:xfrm>
          <a:prstGeom prst="rect">
            <a:avLst/>
          </a:prstGeom>
          <a:noFill/>
        </p:spPr>
        <p:txBody>
          <a:bodyPr wrap="square" rtlCol="0">
            <a:spAutoFit/>
          </a:bodyPr>
          <a:lstStyle/>
          <a:p>
            <a:r>
              <a:rPr lang="en-US" b="1" dirty="0">
                <a:solidFill>
                  <a:srgbClr val="FF0000"/>
                </a:solidFill>
              </a:rPr>
              <a:t>Belts…</a:t>
            </a:r>
          </a:p>
          <a:p>
            <a:r>
              <a:rPr lang="en-US" sz="1600" dirty="0">
                <a:solidFill>
                  <a:schemeClr val="bg1"/>
                </a:solidFill>
              </a:rPr>
              <a:t>* ¼” to 80” wide (1 splice)</a:t>
            </a:r>
          </a:p>
          <a:p>
            <a:r>
              <a:rPr lang="en-US" sz="1600" dirty="0">
                <a:solidFill>
                  <a:schemeClr val="bg1"/>
                </a:solidFill>
              </a:rPr>
              <a:t>* Cloth &amp; Paper</a:t>
            </a:r>
          </a:p>
          <a:p>
            <a:r>
              <a:rPr lang="en-US" sz="1600" dirty="0">
                <a:solidFill>
                  <a:schemeClr val="bg1"/>
                </a:solidFill>
              </a:rPr>
              <a:t>* Alo, A/Z, Sic, Ceramic</a:t>
            </a:r>
          </a:p>
        </p:txBody>
      </p:sp>
      <p:sp>
        <p:nvSpPr>
          <p:cNvPr id="26" name="Rectangle 25"/>
          <p:cNvSpPr/>
          <p:nvPr/>
        </p:nvSpPr>
        <p:spPr>
          <a:xfrm>
            <a:off x="1676400" y="3124200"/>
            <a:ext cx="3352800" cy="1354217"/>
          </a:xfrm>
          <a:prstGeom prst="rect">
            <a:avLst/>
          </a:prstGeom>
        </p:spPr>
        <p:txBody>
          <a:bodyPr wrap="square">
            <a:spAutoFit/>
          </a:bodyPr>
          <a:lstStyle/>
          <a:p>
            <a:r>
              <a:rPr lang="en-US" b="1" dirty="0">
                <a:solidFill>
                  <a:srgbClr val="FF0000"/>
                </a:solidFill>
              </a:rPr>
              <a:t>Discs &amp; Disc Pads…</a:t>
            </a:r>
          </a:p>
          <a:p>
            <a:r>
              <a:rPr lang="en-US" sz="1600" dirty="0">
                <a:solidFill>
                  <a:schemeClr val="bg1"/>
                </a:solidFill>
              </a:rPr>
              <a:t>* Plain, PSA &amp; </a:t>
            </a:r>
            <a:r>
              <a:rPr lang="en-US" sz="1600" dirty="0" err="1">
                <a:solidFill>
                  <a:schemeClr val="bg1"/>
                </a:solidFill>
              </a:rPr>
              <a:t>Prosand</a:t>
            </a:r>
            <a:r>
              <a:rPr lang="en-US" sz="1600" dirty="0">
                <a:solidFill>
                  <a:schemeClr val="bg1"/>
                </a:solidFill>
              </a:rPr>
              <a:t> (Hook &amp; Loop)</a:t>
            </a:r>
          </a:p>
          <a:p>
            <a:r>
              <a:rPr lang="en-US" sz="1600" dirty="0">
                <a:solidFill>
                  <a:schemeClr val="bg1"/>
                </a:solidFill>
              </a:rPr>
              <a:t>* Resin </a:t>
            </a:r>
            <a:r>
              <a:rPr lang="en-US" sz="1600" dirty="0" err="1">
                <a:solidFill>
                  <a:schemeClr val="bg1"/>
                </a:solidFill>
              </a:rPr>
              <a:t>Fibre</a:t>
            </a:r>
            <a:r>
              <a:rPr lang="en-US" sz="1600" dirty="0">
                <a:solidFill>
                  <a:schemeClr val="bg1"/>
                </a:solidFill>
              </a:rPr>
              <a:t> &amp; </a:t>
            </a:r>
            <a:r>
              <a:rPr lang="en-US" sz="1600" dirty="0" err="1">
                <a:solidFill>
                  <a:schemeClr val="bg1"/>
                </a:solidFill>
              </a:rPr>
              <a:t>Flapdiscs</a:t>
            </a:r>
            <a:endParaRPr lang="en-US" sz="1600" dirty="0">
              <a:solidFill>
                <a:schemeClr val="bg1"/>
              </a:solidFill>
            </a:endParaRPr>
          </a:p>
          <a:p>
            <a:r>
              <a:rPr lang="en-US" sz="1600" dirty="0">
                <a:solidFill>
                  <a:schemeClr val="bg1"/>
                </a:solidFill>
              </a:rPr>
              <a:t>* Dust-Free Pearl HG</a:t>
            </a:r>
          </a:p>
          <a:p>
            <a:r>
              <a:rPr lang="en-US" sz="1600" dirty="0">
                <a:solidFill>
                  <a:schemeClr val="bg1"/>
                </a:solidFill>
              </a:rPr>
              <a:t>* Quick-Change, Semi-Flex</a:t>
            </a:r>
          </a:p>
        </p:txBody>
      </p:sp>
      <p:sp>
        <p:nvSpPr>
          <p:cNvPr id="27" name="Rectangle 26"/>
          <p:cNvSpPr/>
          <p:nvPr/>
        </p:nvSpPr>
        <p:spPr>
          <a:xfrm>
            <a:off x="1676400" y="5105401"/>
            <a:ext cx="2819400" cy="861774"/>
          </a:xfrm>
          <a:prstGeom prst="rect">
            <a:avLst/>
          </a:prstGeom>
        </p:spPr>
        <p:txBody>
          <a:bodyPr wrap="square">
            <a:spAutoFit/>
          </a:bodyPr>
          <a:lstStyle/>
          <a:p>
            <a:r>
              <a:rPr lang="en-US" b="1" dirty="0">
                <a:solidFill>
                  <a:srgbClr val="FF0000"/>
                </a:solidFill>
              </a:rPr>
              <a:t>Surface Conditioning…</a:t>
            </a:r>
          </a:p>
          <a:p>
            <a:r>
              <a:rPr lang="en-US" sz="1600" dirty="0">
                <a:solidFill>
                  <a:schemeClr val="bg1"/>
                </a:solidFill>
              </a:rPr>
              <a:t>* Belts, Discs, Quick-Change,    * Hand Pads, Rolls</a:t>
            </a:r>
          </a:p>
        </p:txBody>
      </p:sp>
      <p:sp>
        <p:nvSpPr>
          <p:cNvPr id="28" name="Rectangle 27"/>
          <p:cNvSpPr/>
          <p:nvPr/>
        </p:nvSpPr>
        <p:spPr>
          <a:xfrm>
            <a:off x="5943600" y="2133600"/>
            <a:ext cx="2819400" cy="861774"/>
          </a:xfrm>
          <a:prstGeom prst="rect">
            <a:avLst/>
          </a:prstGeom>
        </p:spPr>
        <p:txBody>
          <a:bodyPr wrap="square">
            <a:spAutoFit/>
          </a:bodyPr>
          <a:lstStyle/>
          <a:p>
            <a:r>
              <a:rPr lang="en-US" b="1" dirty="0">
                <a:solidFill>
                  <a:srgbClr val="FF0000"/>
                </a:solidFill>
              </a:rPr>
              <a:t>Sheets &amp; Rolls…</a:t>
            </a:r>
          </a:p>
          <a:p>
            <a:r>
              <a:rPr lang="en-US" sz="1600" dirty="0">
                <a:solidFill>
                  <a:schemeClr val="bg1"/>
                </a:solidFill>
              </a:rPr>
              <a:t>* 9 x 11 &amp; Cut Sheets </a:t>
            </a:r>
          </a:p>
          <a:p>
            <a:r>
              <a:rPr lang="en-US" sz="1600" dirty="0">
                <a:solidFill>
                  <a:schemeClr val="bg1"/>
                </a:solidFill>
              </a:rPr>
              <a:t>* Shop Rolls &amp; Production Rolls   </a:t>
            </a:r>
          </a:p>
        </p:txBody>
      </p:sp>
      <p:sp>
        <p:nvSpPr>
          <p:cNvPr id="29" name="Rectangle 28"/>
          <p:cNvSpPr/>
          <p:nvPr/>
        </p:nvSpPr>
        <p:spPr>
          <a:xfrm>
            <a:off x="6019800" y="4114801"/>
            <a:ext cx="2667000" cy="615553"/>
          </a:xfrm>
          <a:prstGeom prst="rect">
            <a:avLst/>
          </a:prstGeom>
        </p:spPr>
        <p:txBody>
          <a:bodyPr wrap="square">
            <a:spAutoFit/>
          </a:bodyPr>
          <a:lstStyle/>
          <a:p>
            <a:r>
              <a:rPr lang="en-US" b="1" dirty="0">
                <a:solidFill>
                  <a:srgbClr val="FF0000"/>
                </a:solidFill>
              </a:rPr>
              <a:t>Specialties…</a:t>
            </a:r>
          </a:p>
          <a:p>
            <a:r>
              <a:rPr lang="en-US" sz="1600" dirty="0">
                <a:solidFill>
                  <a:schemeClr val="bg1"/>
                </a:solidFill>
              </a:rPr>
              <a:t>* Flapwheels  </a:t>
            </a:r>
          </a:p>
        </p:txBody>
      </p:sp>
      <p:pic>
        <p:nvPicPr>
          <p:cNvPr id="13" name="Picture 12" descr="lg_belts.jpg"/>
          <p:cNvPicPr>
            <a:picLocks noChangeAspect="1"/>
          </p:cNvPicPr>
          <p:nvPr/>
        </p:nvPicPr>
        <p:blipFill>
          <a:blip r:embed="rId2" cstate="print"/>
          <a:srcRect t="12500" b="12500"/>
          <a:stretch>
            <a:fillRect/>
          </a:stretch>
        </p:blipFill>
        <p:spPr>
          <a:xfrm>
            <a:off x="381000" y="1371600"/>
            <a:ext cx="1295400" cy="1457325"/>
          </a:xfrm>
          <a:prstGeom prst="rect">
            <a:avLst/>
          </a:prstGeom>
        </p:spPr>
      </p:pic>
      <p:pic>
        <p:nvPicPr>
          <p:cNvPr id="14" name="Picture 13" descr="Discs.jpg"/>
          <p:cNvPicPr>
            <a:picLocks noChangeAspect="1"/>
          </p:cNvPicPr>
          <p:nvPr/>
        </p:nvPicPr>
        <p:blipFill>
          <a:blip r:embed="rId3" cstate="print"/>
          <a:srcRect l="6897" t="15278" r="3448" b="13831"/>
          <a:stretch>
            <a:fillRect/>
          </a:stretch>
        </p:blipFill>
        <p:spPr>
          <a:xfrm>
            <a:off x="381000" y="3048000"/>
            <a:ext cx="1295400" cy="1536427"/>
          </a:xfrm>
          <a:prstGeom prst="rect">
            <a:avLst/>
          </a:prstGeom>
        </p:spPr>
      </p:pic>
      <p:pic>
        <p:nvPicPr>
          <p:cNvPr id="15" name="Picture 14" descr="Non_Wov.jpg"/>
          <p:cNvPicPr>
            <a:picLocks noChangeAspect="1"/>
          </p:cNvPicPr>
          <p:nvPr/>
        </p:nvPicPr>
        <p:blipFill>
          <a:blip r:embed="rId4" cstate="print"/>
          <a:srcRect l="4795" t="15278" r="1670" b="10937"/>
          <a:stretch>
            <a:fillRect/>
          </a:stretch>
        </p:blipFill>
        <p:spPr>
          <a:xfrm>
            <a:off x="381000" y="4800600"/>
            <a:ext cx="1295401" cy="1532817"/>
          </a:xfrm>
          <a:prstGeom prst="rect">
            <a:avLst/>
          </a:prstGeom>
        </p:spPr>
      </p:pic>
      <p:pic>
        <p:nvPicPr>
          <p:cNvPr id="16" name="Picture 15" descr="Shts_rls.jpg"/>
          <p:cNvPicPr>
            <a:picLocks noChangeAspect="1"/>
          </p:cNvPicPr>
          <p:nvPr/>
        </p:nvPicPr>
        <p:blipFill>
          <a:blip r:embed="rId5" cstate="print"/>
          <a:srcRect l="4427" t="13831" b="16725"/>
          <a:stretch>
            <a:fillRect/>
          </a:stretch>
        </p:blipFill>
        <p:spPr>
          <a:xfrm>
            <a:off x="4648200" y="1905000"/>
            <a:ext cx="1328357" cy="1447800"/>
          </a:xfrm>
          <a:prstGeom prst="rect">
            <a:avLst/>
          </a:prstGeom>
        </p:spPr>
      </p:pic>
      <p:pic>
        <p:nvPicPr>
          <p:cNvPr id="31" name="Content Placeholder 30" descr="flaps.jpg"/>
          <p:cNvPicPr>
            <a:picLocks noGrp="1" noChangeAspect="1"/>
          </p:cNvPicPr>
          <p:nvPr>
            <p:ph idx="1"/>
          </p:nvPr>
        </p:nvPicPr>
        <p:blipFill>
          <a:blip r:embed="rId6" cstate="print"/>
          <a:srcRect t="8418" b="9085"/>
          <a:stretch>
            <a:fillRect/>
          </a:stretch>
        </p:blipFill>
        <p:spPr>
          <a:xfrm>
            <a:off x="4648201" y="3810000"/>
            <a:ext cx="1295400" cy="16030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500"/>
                            </p:stCondLst>
                            <p:childTnLst>
                              <p:par>
                                <p:cTn id="9" presetID="2" presetClass="entr" presetSubtype="1" fill="hold" grpId="0" nodeType="afterEffect">
                                  <p:stCondLst>
                                    <p:cond delay="15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ID="2" presetClass="entr" presetSubtype="8" fill="hold" grpId="0" nodeType="afterEffect">
                                  <p:stCondLst>
                                    <p:cond delay="200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12" fill="hold" grpId="0" nodeType="afterEffect">
                                  <p:stCondLst>
                                    <p:cond delay="20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par>
                          <p:cTn id="23" fill="hold">
                            <p:stCondLst>
                              <p:cond delay="8500"/>
                            </p:stCondLst>
                            <p:childTnLst>
                              <p:par>
                                <p:cTn id="24" presetID="2" presetClass="entr" presetSubtype="2" fill="hold" grpId="0" nodeType="afterEffect">
                                  <p:stCondLst>
                                    <p:cond delay="200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11000"/>
                            </p:stCondLst>
                            <p:childTnLst>
                              <p:par>
                                <p:cTn id="29" presetID="2" presetClass="entr" presetSubtype="6" fill="hold" grpId="0" nodeType="afterEffect">
                                  <p:stCondLst>
                                    <p:cond delay="20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Belts…</a:t>
            </a:r>
          </a:p>
        </p:txBody>
      </p:sp>
      <p:pic>
        <p:nvPicPr>
          <p:cNvPr id="4" name="Content Placeholder 3" descr="PAI Catalog 10 26.bmp"/>
          <p:cNvPicPr>
            <a:picLocks noGrp="1" noChangeAspect="1"/>
          </p:cNvPicPr>
          <p:nvPr>
            <p:ph idx="1"/>
          </p:nvPr>
        </p:nvPicPr>
        <p:blipFill>
          <a:blip r:embed="rId2" cstate="print"/>
          <a:stretch>
            <a:fillRect/>
          </a:stretch>
        </p:blipFill>
        <p:spPr>
          <a:xfrm>
            <a:off x="5638801" y="685800"/>
            <a:ext cx="1384852" cy="1371600"/>
          </a:xfrm>
        </p:spPr>
      </p:pic>
      <p:sp>
        <p:nvSpPr>
          <p:cNvPr id="5" name="TextBox 4"/>
          <p:cNvSpPr txBox="1"/>
          <p:nvPr/>
        </p:nvSpPr>
        <p:spPr>
          <a:xfrm>
            <a:off x="228600" y="2362202"/>
            <a:ext cx="8686800" cy="2031325"/>
          </a:xfrm>
          <a:prstGeom prst="rect">
            <a:avLst/>
          </a:prstGeom>
          <a:noFill/>
        </p:spPr>
        <p:txBody>
          <a:bodyPr wrap="square" rtlCol="0">
            <a:spAutoFit/>
          </a:bodyPr>
          <a:lstStyle/>
          <a:p>
            <a:r>
              <a:rPr lang="en-US" dirty="0">
                <a:solidFill>
                  <a:schemeClr val="bg1"/>
                </a:solidFill>
              </a:rPr>
              <a:t>Belts are the driving force of our success.  They are what we are best at, and what we     built our business on.  For belt quality, consistency, service &amp; technical knowledge, we are hard to beat.</a:t>
            </a:r>
          </a:p>
          <a:p>
            <a:endParaRPr lang="en-US" dirty="0">
              <a:solidFill>
                <a:schemeClr val="bg1"/>
              </a:solidFill>
            </a:endParaRPr>
          </a:p>
          <a:p>
            <a:r>
              <a:rPr lang="en-US" dirty="0">
                <a:solidFill>
                  <a:schemeClr val="bg1"/>
                </a:solidFill>
              </a:rPr>
              <a:t>We offer a wide range of belt products that cover a broad range of industries.  From the toughest grinding operations, to the most finicky finishers &amp; polishers, we can cover your needs.</a:t>
            </a:r>
          </a:p>
        </p:txBody>
      </p:sp>
      <p:pic>
        <p:nvPicPr>
          <p:cNvPr id="6" name="Picture 5" descr="PAI Catalog 10 24.bmp"/>
          <p:cNvPicPr>
            <a:picLocks noChangeAspect="1"/>
          </p:cNvPicPr>
          <p:nvPr/>
        </p:nvPicPr>
        <p:blipFill>
          <a:blip r:embed="rId3" cstate="print"/>
          <a:stretch>
            <a:fillRect/>
          </a:stretch>
        </p:blipFill>
        <p:spPr>
          <a:xfrm>
            <a:off x="2057401" y="685800"/>
            <a:ext cx="1345511" cy="1371600"/>
          </a:xfrm>
          <a:prstGeom prst="rect">
            <a:avLst/>
          </a:prstGeom>
        </p:spPr>
      </p:pic>
      <p:sp>
        <p:nvSpPr>
          <p:cNvPr id="8" name="TextBox 7"/>
          <p:cNvSpPr txBox="1"/>
          <p:nvPr/>
        </p:nvSpPr>
        <p:spPr>
          <a:xfrm>
            <a:off x="228600" y="4419600"/>
            <a:ext cx="8686800" cy="2308324"/>
          </a:xfrm>
          <a:prstGeom prst="rect">
            <a:avLst/>
          </a:prstGeom>
          <a:noFill/>
        </p:spPr>
        <p:txBody>
          <a:bodyPr wrap="square" rtlCol="0">
            <a:spAutoFit/>
          </a:bodyPr>
          <a:lstStyle/>
          <a:p>
            <a:r>
              <a:rPr lang="en-US" b="1" dirty="0">
                <a:solidFill>
                  <a:srgbClr val="FF0000"/>
                </a:solidFill>
              </a:rPr>
              <a:t>Belt Specs</a:t>
            </a:r>
          </a:p>
          <a:p>
            <a:pPr>
              <a:buFont typeface="Wingdings" pitchFamily="2" charset="2"/>
              <a:buChar char="§"/>
            </a:pPr>
            <a:r>
              <a:rPr lang="en-US" dirty="0">
                <a:solidFill>
                  <a:schemeClr val="bg1"/>
                </a:solidFill>
              </a:rPr>
              <a:t>   Sizes – ¼” to 80” with 1 splice. </a:t>
            </a:r>
          </a:p>
          <a:p>
            <a:pPr>
              <a:buFont typeface="Wingdings" pitchFamily="2" charset="2"/>
              <a:buChar char="§"/>
            </a:pPr>
            <a:r>
              <a:rPr lang="en-US" dirty="0">
                <a:solidFill>
                  <a:schemeClr val="bg1"/>
                </a:solidFill>
              </a:rPr>
              <a:t>   Splices – Standard Butt, Pro-Loc, Lap, Pro-Lap, Pro-Form.</a:t>
            </a:r>
          </a:p>
          <a:p>
            <a:pPr>
              <a:buFont typeface="Wingdings" pitchFamily="2" charset="2"/>
              <a:buChar char="§"/>
            </a:pPr>
            <a:r>
              <a:rPr lang="en-US" dirty="0">
                <a:solidFill>
                  <a:schemeClr val="bg1"/>
                </a:solidFill>
              </a:rPr>
              <a:t>   Other options – Scalloped Edges.</a:t>
            </a:r>
          </a:p>
          <a:p>
            <a:pPr>
              <a:buFont typeface="Wingdings" pitchFamily="2" charset="2"/>
              <a:buChar char="§"/>
            </a:pPr>
            <a:r>
              <a:rPr lang="en-US" dirty="0">
                <a:solidFill>
                  <a:schemeClr val="bg1"/>
                </a:solidFill>
              </a:rPr>
              <a:t>   Grains – Aluminum Oxide, Silicon Carbide, Zirconium &amp; Ceramic.</a:t>
            </a:r>
          </a:p>
          <a:p>
            <a:pPr>
              <a:buFont typeface="Wingdings" pitchFamily="2" charset="2"/>
              <a:buChar char="§"/>
            </a:pPr>
            <a:r>
              <a:rPr lang="en-US" dirty="0">
                <a:solidFill>
                  <a:schemeClr val="bg1"/>
                </a:solidFill>
              </a:rPr>
              <a:t>   Cloth – From very soft J-Flex to stiff YY-Polyester.</a:t>
            </a:r>
          </a:p>
          <a:p>
            <a:pPr>
              <a:buFont typeface="Wingdings" pitchFamily="2" charset="2"/>
              <a:buChar char="§"/>
            </a:pPr>
            <a:r>
              <a:rPr lang="en-US" dirty="0">
                <a:solidFill>
                  <a:schemeClr val="bg1"/>
                </a:solidFill>
              </a:rPr>
              <a:t>   Paper – E and F-wt antistatic.</a:t>
            </a:r>
          </a:p>
          <a:p>
            <a:pPr>
              <a:buFont typeface="Wingdings" pitchFamily="2" charset="2"/>
              <a:buChar char="§"/>
            </a:pPr>
            <a:r>
              <a:rPr lang="en-US" dirty="0">
                <a:solidFill>
                  <a:schemeClr val="bg1"/>
                </a:solidFill>
              </a:rPr>
              <a:t>   Film – Durable Film with Velour backing.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2000"/>
                                        <p:tgtEl>
                                          <p:spTgt spid="5">
                                            <p:txEl>
                                              <p:pRg st="2" end="2"/>
                                            </p:txEl>
                                          </p:spTgt>
                                        </p:tgtEl>
                                      </p:cBhvr>
                                    </p:animEffect>
                                  </p:childTnLst>
                                </p:cTn>
                              </p:par>
                            </p:childTnLst>
                          </p:cTn>
                        </p:par>
                        <p:par>
                          <p:cTn id="12" fill="hold">
                            <p:stCondLst>
                              <p:cond delay="8000"/>
                            </p:stCondLst>
                            <p:childTnLst>
                              <p:par>
                                <p:cTn id="13" presetID="2" presetClass="entr" presetSubtype="4"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a:bodyPr>
          <a:lstStyle/>
          <a:p>
            <a:r>
              <a:rPr lang="en-US" b="1" dirty="0">
                <a:solidFill>
                  <a:srgbClr val="FF0000"/>
                </a:solidFill>
              </a:rPr>
              <a:t>Belt Splice &amp; Edge Options…</a:t>
            </a:r>
          </a:p>
        </p:txBody>
      </p:sp>
      <p:sp>
        <p:nvSpPr>
          <p:cNvPr id="5" name="TextBox 4"/>
          <p:cNvSpPr txBox="1"/>
          <p:nvPr/>
        </p:nvSpPr>
        <p:spPr>
          <a:xfrm>
            <a:off x="1371600" y="1676400"/>
            <a:ext cx="7772400" cy="369332"/>
          </a:xfrm>
          <a:prstGeom prst="rect">
            <a:avLst/>
          </a:prstGeom>
          <a:noFill/>
        </p:spPr>
        <p:txBody>
          <a:bodyPr wrap="square" rtlCol="0">
            <a:spAutoFit/>
          </a:bodyPr>
          <a:lstStyle/>
          <a:p>
            <a:r>
              <a:rPr lang="en-US" b="1" dirty="0">
                <a:solidFill>
                  <a:srgbClr val="FF0000"/>
                </a:solidFill>
              </a:rPr>
              <a:t>Butt Splice </a:t>
            </a:r>
            <a:r>
              <a:rPr lang="en-US" dirty="0">
                <a:solidFill>
                  <a:schemeClr val="bg1"/>
                </a:solidFill>
              </a:rPr>
              <a:t>– Our Standard.  Well constructed with strength &amp; uniformity.</a:t>
            </a:r>
          </a:p>
        </p:txBody>
      </p:sp>
      <p:sp>
        <p:nvSpPr>
          <p:cNvPr id="8" name="TextBox 7"/>
          <p:cNvSpPr txBox="1"/>
          <p:nvPr/>
        </p:nvSpPr>
        <p:spPr>
          <a:xfrm>
            <a:off x="1371600" y="2286000"/>
            <a:ext cx="7772400" cy="646331"/>
          </a:xfrm>
          <a:prstGeom prst="rect">
            <a:avLst/>
          </a:prstGeom>
          <a:noFill/>
        </p:spPr>
        <p:txBody>
          <a:bodyPr wrap="square" rtlCol="0">
            <a:spAutoFit/>
          </a:bodyPr>
          <a:lstStyle/>
          <a:p>
            <a:r>
              <a:rPr lang="en-US" b="1" dirty="0">
                <a:solidFill>
                  <a:srgbClr val="FF0000"/>
                </a:solidFill>
              </a:rPr>
              <a:t>Pro-</a:t>
            </a:r>
            <a:r>
              <a:rPr lang="en-US" b="1" dirty="0" err="1">
                <a:solidFill>
                  <a:srgbClr val="FF0000"/>
                </a:solidFill>
              </a:rPr>
              <a:t>Lok</a:t>
            </a:r>
            <a:r>
              <a:rPr lang="en-US" b="1" dirty="0">
                <a:solidFill>
                  <a:srgbClr val="FF0000"/>
                </a:solidFill>
              </a:rPr>
              <a:t> Splice </a:t>
            </a:r>
            <a:r>
              <a:rPr lang="en-US" dirty="0">
                <a:solidFill>
                  <a:schemeClr val="bg1"/>
                </a:solidFill>
              </a:rPr>
              <a:t>– </a:t>
            </a:r>
            <a:r>
              <a:rPr lang="en-US" dirty="0" err="1">
                <a:solidFill>
                  <a:schemeClr val="bg1"/>
                </a:solidFill>
              </a:rPr>
              <a:t>Zig</a:t>
            </a:r>
            <a:r>
              <a:rPr lang="en-US" dirty="0">
                <a:solidFill>
                  <a:schemeClr val="bg1"/>
                </a:solidFill>
              </a:rPr>
              <a:t> </a:t>
            </a:r>
            <a:r>
              <a:rPr lang="en-US" dirty="0" err="1">
                <a:solidFill>
                  <a:schemeClr val="bg1"/>
                </a:solidFill>
              </a:rPr>
              <a:t>zag</a:t>
            </a:r>
            <a:r>
              <a:rPr lang="en-US" dirty="0">
                <a:solidFill>
                  <a:schemeClr val="bg1"/>
                </a:solidFill>
              </a:rPr>
              <a:t> configuration.  Runs smooth with no hinging on glass, </a:t>
            </a:r>
            <a:r>
              <a:rPr lang="en-US" dirty="0" err="1">
                <a:solidFill>
                  <a:schemeClr val="bg1"/>
                </a:solidFill>
              </a:rPr>
              <a:t>Hetran</a:t>
            </a:r>
            <a:r>
              <a:rPr lang="en-US" dirty="0">
                <a:solidFill>
                  <a:schemeClr val="bg1"/>
                </a:solidFill>
              </a:rPr>
              <a:t> and some surface conditioning applications.</a:t>
            </a:r>
          </a:p>
        </p:txBody>
      </p:sp>
      <p:pic>
        <p:nvPicPr>
          <p:cNvPr id="7" name="Picture 6" descr="Splice - Butt.jpg"/>
          <p:cNvPicPr>
            <a:picLocks noChangeAspect="1"/>
          </p:cNvPicPr>
          <p:nvPr/>
        </p:nvPicPr>
        <p:blipFill>
          <a:blip r:embed="rId2" cstate="print">
            <a:lum contrast="20000"/>
          </a:blip>
          <a:stretch>
            <a:fillRect/>
          </a:stretch>
        </p:blipFill>
        <p:spPr>
          <a:xfrm>
            <a:off x="457200" y="1524000"/>
            <a:ext cx="876300" cy="695325"/>
          </a:xfrm>
          <a:prstGeom prst="rect">
            <a:avLst/>
          </a:prstGeom>
        </p:spPr>
      </p:pic>
      <p:pic>
        <p:nvPicPr>
          <p:cNvPr id="9" name="Picture 8" descr="Splice - Lapp.jpg"/>
          <p:cNvPicPr>
            <a:picLocks noChangeAspect="1"/>
          </p:cNvPicPr>
          <p:nvPr/>
        </p:nvPicPr>
        <p:blipFill>
          <a:blip r:embed="rId3" cstate="print"/>
          <a:stretch>
            <a:fillRect/>
          </a:stretch>
        </p:blipFill>
        <p:spPr>
          <a:xfrm>
            <a:off x="457200" y="3048000"/>
            <a:ext cx="876300" cy="695325"/>
          </a:xfrm>
          <a:prstGeom prst="rect">
            <a:avLst/>
          </a:prstGeom>
        </p:spPr>
      </p:pic>
      <p:pic>
        <p:nvPicPr>
          <p:cNvPr id="10" name="Picture 9" descr="Splice - ProForm.jpg"/>
          <p:cNvPicPr>
            <a:picLocks noChangeAspect="1"/>
          </p:cNvPicPr>
          <p:nvPr/>
        </p:nvPicPr>
        <p:blipFill>
          <a:blip r:embed="rId4" cstate="print"/>
          <a:stretch>
            <a:fillRect/>
          </a:stretch>
        </p:blipFill>
        <p:spPr>
          <a:xfrm>
            <a:off x="457200" y="4572000"/>
            <a:ext cx="876300" cy="695325"/>
          </a:xfrm>
          <a:prstGeom prst="rect">
            <a:avLst/>
          </a:prstGeom>
        </p:spPr>
      </p:pic>
      <p:pic>
        <p:nvPicPr>
          <p:cNvPr id="11" name="Picture 10" descr="Splice - Pro-Lapp.jpg"/>
          <p:cNvPicPr>
            <a:picLocks noChangeAspect="1"/>
          </p:cNvPicPr>
          <p:nvPr/>
        </p:nvPicPr>
        <p:blipFill>
          <a:blip r:embed="rId5" cstate="print">
            <a:lum bright="-20000" contrast="40000"/>
          </a:blip>
          <a:stretch>
            <a:fillRect/>
          </a:stretch>
        </p:blipFill>
        <p:spPr>
          <a:xfrm>
            <a:off x="457200" y="3810000"/>
            <a:ext cx="876300" cy="695325"/>
          </a:xfrm>
          <a:prstGeom prst="rect">
            <a:avLst/>
          </a:prstGeom>
        </p:spPr>
      </p:pic>
      <p:pic>
        <p:nvPicPr>
          <p:cNvPr id="12" name="Picture 11" descr="Splice - Pro-Lok.jpg"/>
          <p:cNvPicPr>
            <a:picLocks noChangeAspect="1"/>
          </p:cNvPicPr>
          <p:nvPr/>
        </p:nvPicPr>
        <p:blipFill>
          <a:blip r:embed="rId6" cstate="print"/>
          <a:stretch>
            <a:fillRect/>
          </a:stretch>
        </p:blipFill>
        <p:spPr>
          <a:xfrm>
            <a:off x="457200" y="2286000"/>
            <a:ext cx="876300" cy="695325"/>
          </a:xfrm>
          <a:prstGeom prst="rect">
            <a:avLst/>
          </a:prstGeom>
        </p:spPr>
      </p:pic>
      <p:pic>
        <p:nvPicPr>
          <p:cNvPr id="13" name="Picture 12" descr="Splice - Scalloped.jpg"/>
          <p:cNvPicPr>
            <a:picLocks noChangeAspect="1"/>
          </p:cNvPicPr>
          <p:nvPr/>
        </p:nvPicPr>
        <p:blipFill>
          <a:blip r:embed="rId7" cstate="print">
            <a:lum contrast="40000"/>
          </a:blip>
          <a:stretch>
            <a:fillRect/>
          </a:stretch>
        </p:blipFill>
        <p:spPr>
          <a:xfrm>
            <a:off x="457200" y="5791200"/>
            <a:ext cx="849842" cy="838200"/>
          </a:xfrm>
          <a:prstGeom prst="rect">
            <a:avLst/>
          </a:prstGeom>
        </p:spPr>
      </p:pic>
      <p:sp>
        <p:nvSpPr>
          <p:cNvPr id="14" name="Content Placeholder 13"/>
          <p:cNvSpPr>
            <a:spLocks noGrp="1"/>
          </p:cNvSpPr>
          <p:nvPr>
            <p:ph idx="1"/>
          </p:nvPr>
        </p:nvSpPr>
        <p:spPr>
          <a:xfrm>
            <a:off x="8763000" y="5334000"/>
            <a:ext cx="228600" cy="792164"/>
          </a:xfrm>
        </p:spPr>
        <p:txBody>
          <a:bodyPr/>
          <a:lstStyle/>
          <a:p>
            <a:pPr>
              <a:buNone/>
            </a:pPr>
            <a:endParaRPr lang="en-US" dirty="0"/>
          </a:p>
        </p:txBody>
      </p:sp>
      <p:sp>
        <p:nvSpPr>
          <p:cNvPr id="15" name="TextBox 14"/>
          <p:cNvSpPr txBox="1"/>
          <p:nvPr/>
        </p:nvSpPr>
        <p:spPr>
          <a:xfrm>
            <a:off x="1371600" y="3200400"/>
            <a:ext cx="7772400" cy="369332"/>
          </a:xfrm>
          <a:prstGeom prst="rect">
            <a:avLst/>
          </a:prstGeom>
          <a:noFill/>
        </p:spPr>
        <p:txBody>
          <a:bodyPr wrap="square" rtlCol="0">
            <a:spAutoFit/>
          </a:bodyPr>
          <a:lstStyle/>
          <a:p>
            <a:r>
              <a:rPr lang="en-US" b="1" dirty="0">
                <a:solidFill>
                  <a:srgbClr val="FF0000"/>
                </a:solidFill>
              </a:rPr>
              <a:t>Lap Splice </a:t>
            </a:r>
            <a:r>
              <a:rPr lang="en-US" dirty="0">
                <a:solidFill>
                  <a:schemeClr val="bg1"/>
                </a:solidFill>
              </a:rPr>
              <a:t>– Overlapping cloth belt joint that can be skived on top for uniformity.</a:t>
            </a:r>
          </a:p>
        </p:txBody>
      </p:sp>
      <p:sp>
        <p:nvSpPr>
          <p:cNvPr id="16" name="TextBox 15"/>
          <p:cNvSpPr txBox="1"/>
          <p:nvPr/>
        </p:nvSpPr>
        <p:spPr>
          <a:xfrm>
            <a:off x="1371600" y="3810000"/>
            <a:ext cx="7758249" cy="646331"/>
          </a:xfrm>
          <a:prstGeom prst="rect">
            <a:avLst/>
          </a:prstGeom>
          <a:noFill/>
        </p:spPr>
        <p:txBody>
          <a:bodyPr wrap="square" rtlCol="0">
            <a:spAutoFit/>
          </a:bodyPr>
          <a:lstStyle/>
          <a:p>
            <a:r>
              <a:rPr lang="en-US" b="1" dirty="0">
                <a:solidFill>
                  <a:srgbClr val="FF0000"/>
                </a:solidFill>
              </a:rPr>
              <a:t>Pro-Lap Splice </a:t>
            </a:r>
            <a:r>
              <a:rPr lang="en-US" dirty="0">
                <a:solidFill>
                  <a:schemeClr val="bg1"/>
                </a:solidFill>
              </a:rPr>
              <a:t>– 5/16” lap joint for paper wide belts that is smooth enough to be run bi-directional.</a:t>
            </a:r>
          </a:p>
        </p:txBody>
      </p:sp>
      <p:sp>
        <p:nvSpPr>
          <p:cNvPr id="17" name="TextBox 16"/>
          <p:cNvSpPr txBox="1"/>
          <p:nvPr/>
        </p:nvSpPr>
        <p:spPr>
          <a:xfrm>
            <a:off x="1371600" y="4572000"/>
            <a:ext cx="7705350" cy="646331"/>
          </a:xfrm>
          <a:prstGeom prst="rect">
            <a:avLst/>
          </a:prstGeom>
          <a:noFill/>
        </p:spPr>
        <p:txBody>
          <a:bodyPr wrap="square" rtlCol="0">
            <a:spAutoFit/>
          </a:bodyPr>
          <a:lstStyle/>
          <a:p>
            <a:r>
              <a:rPr lang="en-US" b="1" dirty="0">
                <a:solidFill>
                  <a:srgbClr val="FF0000"/>
                </a:solidFill>
              </a:rPr>
              <a:t>Pro-Form Splice </a:t>
            </a:r>
            <a:r>
              <a:rPr lang="en-US" dirty="0">
                <a:solidFill>
                  <a:schemeClr val="bg1"/>
                </a:solidFill>
              </a:rPr>
              <a:t>– Tape on face of belt for bump-free, non-marking finish on wood applications.</a:t>
            </a:r>
            <a:endParaRPr lang="en-US" dirty="0"/>
          </a:p>
        </p:txBody>
      </p:sp>
      <p:sp>
        <p:nvSpPr>
          <p:cNvPr id="18" name="TextBox 17"/>
          <p:cNvSpPr txBox="1"/>
          <p:nvPr/>
        </p:nvSpPr>
        <p:spPr>
          <a:xfrm>
            <a:off x="1371600" y="5867401"/>
            <a:ext cx="7772400" cy="646331"/>
          </a:xfrm>
          <a:prstGeom prst="rect">
            <a:avLst/>
          </a:prstGeom>
          <a:noFill/>
        </p:spPr>
        <p:txBody>
          <a:bodyPr wrap="square" rtlCol="0">
            <a:spAutoFit/>
          </a:bodyPr>
          <a:lstStyle/>
          <a:p>
            <a:r>
              <a:rPr lang="en-US" b="1" dirty="0">
                <a:solidFill>
                  <a:srgbClr val="FF0000"/>
                </a:solidFill>
              </a:rPr>
              <a:t>Scalloped-Edge </a:t>
            </a:r>
            <a:r>
              <a:rPr lang="en-US" dirty="0">
                <a:solidFill>
                  <a:schemeClr val="bg1"/>
                </a:solidFill>
              </a:rPr>
              <a:t>– </a:t>
            </a:r>
            <a:r>
              <a:rPr lang="en-US" dirty="0" err="1">
                <a:solidFill>
                  <a:schemeClr val="bg1"/>
                </a:solidFill>
              </a:rPr>
              <a:t>Zig</a:t>
            </a:r>
            <a:r>
              <a:rPr lang="en-US" dirty="0">
                <a:solidFill>
                  <a:schemeClr val="bg1"/>
                </a:solidFill>
              </a:rPr>
              <a:t> </a:t>
            </a:r>
            <a:r>
              <a:rPr lang="en-US" dirty="0" err="1">
                <a:solidFill>
                  <a:schemeClr val="bg1"/>
                </a:solidFill>
              </a:rPr>
              <a:t>zag</a:t>
            </a:r>
            <a:r>
              <a:rPr lang="en-US" dirty="0">
                <a:solidFill>
                  <a:schemeClr val="bg1"/>
                </a:solidFill>
              </a:rPr>
              <a:t> edges allow for smooth metal finishing in intricate contoured areas without gouging.</a:t>
            </a:r>
            <a:endParaRPr lang="en-US" dirty="0"/>
          </a:p>
        </p:txBody>
      </p:sp>
      <p:sp>
        <p:nvSpPr>
          <p:cNvPr id="19" name="TextBox 18"/>
          <p:cNvSpPr txBox="1"/>
          <p:nvPr/>
        </p:nvSpPr>
        <p:spPr>
          <a:xfrm>
            <a:off x="381000" y="990600"/>
            <a:ext cx="2514600" cy="523220"/>
          </a:xfrm>
          <a:prstGeom prst="rect">
            <a:avLst/>
          </a:prstGeom>
          <a:noFill/>
        </p:spPr>
        <p:txBody>
          <a:bodyPr wrap="square" rtlCol="0">
            <a:spAutoFit/>
          </a:bodyPr>
          <a:lstStyle/>
          <a:p>
            <a:r>
              <a:rPr lang="en-US" sz="2800" b="1" dirty="0">
                <a:solidFill>
                  <a:srgbClr val="00B0F0"/>
                </a:solidFill>
              </a:rPr>
              <a:t>Splices</a:t>
            </a:r>
            <a:r>
              <a:rPr lang="en-US" b="1" dirty="0">
                <a:solidFill>
                  <a:srgbClr val="00B0F0"/>
                </a:solidFill>
              </a:rPr>
              <a:t>…</a:t>
            </a:r>
          </a:p>
        </p:txBody>
      </p:sp>
      <p:sp>
        <p:nvSpPr>
          <p:cNvPr id="20" name="TextBox 19"/>
          <p:cNvSpPr txBox="1"/>
          <p:nvPr/>
        </p:nvSpPr>
        <p:spPr>
          <a:xfrm>
            <a:off x="381000" y="5257800"/>
            <a:ext cx="1986385" cy="523220"/>
          </a:xfrm>
          <a:prstGeom prst="rect">
            <a:avLst/>
          </a:prstGeom>
          <a:noFill/>
        </p:spPr>
        <p:txBody>
          <a:bodyPr wrap="square" rtlCol="0">
            <a:spAutoFit/>
          </a:bodyPr>
          <a:lstStyle/>
          <a:p>
            <a:r>
              <a:rPr lang="en-US" sz="2800" b="1" dirty="0">
                <a:solidFill>
                  <a:srgbClr val="00B0F0"/>
                </a:solidFill>
              </a:rPr>
              <a:t>Edges…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2000"/>
                                        <p:tgtEl>
                                          <p:spTgt spid="15">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2000"/>
                                        <p:tgtEl>
                                          <p:spTgt spid="16">
                                            <p:txEl>
                                              <p:pRg st="0" end="0"/>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2000"/>
                                        <p:tgtEl>
                                          <p:spTgt spid="17">
                                            <p:txEl>
                                              <p:pRg st="0" end="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P spid="8" grpId="0" build="allAtOnce"/>
      <p:bldP spid="15" grpId="0" build="allAtOnce"/>
      <p:bldP spid="16" grpId="0" build="allAtOnce"/>
      <p:bldP spid="17" grpId="0" build="allAtOnce"/>
      <p:bldP spid="18"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1389</Words>
  <Application>Microsoft Macintosh PowerPoint</Application>
  <PresentationFormat>On-screen Show (4:3)</PresentationFormat>
  <Paragraphs>115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Production Abrasives, Inc.</vt:lpstr>
      <vt:lpstr>Our Philosophy…</vt:lpstr>
      <vt:lpstr>Why PAI?  </vt:lpstr>
      <vt:lpstr>Who we are…</vt:lpstr>
      <vt:lpstr>Who we are…</vt:lpstr>
      <vt:lpstr>Who we are…</vt:lpstr>
      <vt:lpstr>What we offer…</vt:lpstr>
      <vt:lpstr>Belts…</vt:lpstr>
      <vt:lpstr>Belt Splice &amp; Edge Options…</vt:lpstr>
      <vt:lpstr>Discs…</vt:lpstr>
      <vt:lpstr>Surface Conditioning…</vt:lpstr>
      <vt:lpstr>Sheets &amp; Rolls…</vt:lpstr>
      <vt:lpstr>What we can do for you…</vt:lpstr>
      <vt:lpstr>Production Abrasives, Inc. 46 Sheesley Way Hamilton, Pa. 15744 800-784-6572 www.productionabrasives.com info@productionabrasives.com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Abrasives, Inc.</dc:title>
  <dc:creator>Robb</dc:creator>
  <cp:lastModifiedBy>Erik Ryen</cp:lastModifiedBy>
  <cp:revision>172</cp:revision>
  <dcterms:created xsi:type="dcterms:W3CDTF">2011-03-08T04:30:43Z</dcterms:created>
  <dcterms:modified xsi:type="dcterms:W3CDTF">2022-03-21T20:02:24Z</dcterms:modified>
</cp:coreProperties>
</file>